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61" r:id="rId5"/>
    <p:sldId id="266" r:id="rId6"/>
    <p:sldId id="285" r:id="rId7"/>
    <p:sldId id="267" r:id="rId8"/>
    <p:sldId id="284" r:id="rId9"/>
    <p:sldId id="280" r:id="rId10"/>
    <p:sldId id="283" r:id="rId11"/>
    <p:sldId id="282" r:id="rId12"/>
    <p:sldId id="286"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372"/>
    <a:srgbClr val="00061A"/>
    <a:srgbClr val="03255B"/>
    <a:srgbClr val="093779"/>
    <a:srgbClr val="062B63"/>
    <a:srgbClr val="0C488E"/>
    <a:srgbClr val="00285F"/>
    <a:srgbClr val="000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9" autoAdjust="0"/>
    <p:restoredTop sz="82118"/>
  </p:normalViewPr>
  <p:slideViewPr>
    <p:cSldViewPr snapToGrid="0" showGuides="1">
      <p:cViewPr>
        <p:scale>
          <a:sx n="69" d="100"/>
          <a:sy n="69" d="100"/>
        </p:scale>
        <p:origin x="2200" y="9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94E34-107F-4286-A86F-B4970F7697F0}"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AF39E46F-1DCA-4D20-A266-68136320144C}">
      <dgm:prSet/>
      <dgm:spPr>
        <a:ln>
          <a:noFill/>
        </a:ln>
      </dgm:spPr>
      <dgm:t>
        <a:bodyPr/>
        <a:lstStyle/>
        <a:p>
          <a:r>
            <a:rPr lang="en-AU" dirty="0"/>
            <a:t>Academic</a:t>
          </a:r>
          <a:endParaRPr lang="en-US" dirty="0"/>
        </a:p>
      </dgm:t>
    </dgm:pt>
    <dgm:pt modelId="{BEABDF47-B512-4687-B086-4C634F6AD86F}" type="parTrans" cxnId="{3E688A10-8AB1-4279-9638-E57F3D6B7C19}">
      <dgm:prSet/>
      <dgm:spPr/>
      <dgm:t>
        <a:bodyPr/>
        <a:lstStyle/>
        <a:p>
          <a:endParaRPr lang="en-US"/>
        </a:p>
      </dgm:t>
    </dgm:pt>
    <dgm:pt modelId="{C79BC098-7E54-49C3-8447-18E052696618}" type="sibTrans" cxnId="{3E688A10-8AB1-4279-9638-E57F3D6B7C19}">
      <dgm:prSet/>
      <dgm:spPr/>
      <dgm:t>
        <a:bodyPr/>
        <a:lstStyle/>
        <a:p>
          <a:endParaRPr lang="en-US"/>
        </a:p>
      </dgm:t>
    </dgm:pt>
    <dgm:pt modelId="{6DE01508-21F4-4D65-8FD6-69B793D53FFC}">
      <dgm:prSet/>
      <dgm:spPr>
        <a:ln>
          <a:noFill/>
        </a:ln>
      </dgm:spPr>
      <dgm:t>
        <a:bodyPr/>
        <a:lstStyle/>
        <a:p>
          <a:r>
            <a:rPr lang="en-AU" dirty="0"/>
            <a:t>ATAR / GPA</a:t>
          </a:r>
          <a:endParaRPr lang="en-US" dirty="0"/>
        </a:p>
      </dgm:t>
    </dgm:pt>
    <dgm:pt modelId="{DF39B25F-402A-4BC1-820D-21904B0B297D}" type="parTrans" cxnId="{71158268-A2CB-41A6-B510-D37EAC5F0F88}">
      <dgm:prSet/>
      <dgm:spPr/>
      <dgm:t>
        <a:bodyPr/>
        <a:lstStyle/>
        <a:p>
          <a:endParaRPr lang="en-US"/>
        </a:p>
      </dgm:t>
    </dgm:pt>
    <dgm:pt modelId="{8C9A4E38-6DE5-4E69-A5BB-CD8521C77382}" type="sibTrans" cxnId="{71158268-A2CB-41A6-B510-D37EAC5F0F88}">
      <dgm:prSet/>
      <dgm:spPr/>
      <dgm:t>
        <a:bodyPr/>
        <a:lstStyle/>
        <a:p>
          <a:endParaRPr lang="en-US"/>
        </a:p>
      </dgm:t>
    </dgm:pt>
    <dgm:pt modelId="{EE58DA5D-B876-4CD9-A5C9-6674207C9B7B}">
      <dgm:prSet/>
      <dgm:spPr>
        <a:ln>
          <a:noFill/>
        </a:ln>
      </dgm:spPr>
      <dgm:t>
        <a:bodyPr/>
        <a:lstStyle/>
        <a:p>
          <a:r>
            <a:rPr lang="en-AU" dirty="0"/>
            <a:t>Prerequisite subjects</a:t>
          </a:r>
          <a:endParaRPr lang="en-US" dirty="0"/>
        </a:p>
      </dgm:t>
    </dgm:pt>
    <dgm:pt modelId="{46990A92-9EF6-41D9-BB13-2FD412A7C20B}" type="parTrans" cxnId="{C5B47942-2748-4997-B1F7-7648C609B4B1}">
      <dgm:prSet/>
      <dgm:spPr/>
      <dgm:t>
        <a:bodyPr/>
        <a:lstStyle/>
        <a:p>
          <a:endParaRPr lang="en-US"/>
        </a:p>
      </dgm:t>
    </dgm:pt>
    <dgm:pt modelId="{1D160ABD-F763-4731-B129-A771F7880E27}" type="sibTrans" cxnId="{C5B47942-2748-4997-B1F7-7648C609B4B1}">
      <dgm:prSet/>
      <dgm:spPr/>
      <dgm:t>
        <a:bodyPr/>
        <a:lstStyle/>
        <a:p>
          <a:endParaRPr lang="en-US"/>
        </a:p>
      </dgm:t>
    </dgm:pt>
    <dgm:pt modelId="{0BDFCDBC-A6F3-4C43-980C-1BF722C77CC3}">
      <dgm:prSet/>
      <dgm:spPr>
        <a:solidFill>
          <a:schemeClr val="accent1"/>
        </a:solidFill>
        <a:ln>
          <a:noFill/>
        </a:ln>
      </dgm:spPr>
      <dgm:t>
        <a:bodyPr/>
        <a:lstStyle/>
        <a:p>
          <a:r>
            <a:rPr lang="en-AU" dirty="0"/>
            <a:t>Standardised Tests</a:t>
          </a:r>
          <a:endParaRPr lang="en-US" dirty="0"/>
        </a:p>
      </dgm:t>
    </dgm:pt>
    <dgm:pt modelId="{A67D5588-80AB-4BB5-A8B8-B4C811C0494A}" type="parTrans" cxnId="{6251A04B-F3B4-4625-80B0-1551B42EC8B7}">
      <dgm:prSet/>
      <dgm:spPr/>
      <dgm:t>
        <a:bodyPr/>
        <a:lstStyle/>
        <a:p>
          <a:endParaRPr lang="en-US"/>
        </a:p>
      </dgm:t>
    </dgm:pt>
    <dgm:pt modelId="{BF9A93AC-E6BB-4BBE-BE3B-39F88E7B64B6}" type="sibTrans" cxnId="{6251A04B-F3B4-4625-80B0-1551B42EC8B7}">
      <dgm:prSet/>
      <dgm:spPr/>
      <dgm:t>
        <a:bodyPr/>
        <a:lstStyle/>
        <a:p>
          <a:endParaRPr lang="en-US"/>
        </a:p>
      </dgm:t>
    </dgm:pt>
    <dgm:pt modelId="{68C7D05C-F665-4E6B-BAD9-F47EC0D5BD0C}">
      <dgm:prSet/>
      <dgm:spPr>
        <a:solidFill>
          <a:schemeClr val="accent1">
            <a:alpha val="50000"/>
          </a:schemeClr>
        </a:solidFill>
        <a:ln>
          <a:noFill/>
        </a:ln>
      </dgm:spPr>
      <dgm:t>
        <a:bodyPr/>
        <a:lstStyle/>
        <a:p>
          <a:r>
            <a:rPr lang="en-AU"/>
            <a:t>UCAT</a:t>
          </a:r>
          <a:endParaRPr lang="en-US"/>
        </a:p>
      </dgm:t>
    </dgm:pt>
    <dgm:pt modelId="{D4C5EF3F-7A34-4576-9BEB-9A6D4AEA740D}" type="parTrans" cxnId="{935A7CD7-D876-4BD2-8A3E-4DF2C8EEF7FD}">
      <dgm:prSet/>
      <dgm:spPr/>
      <dgm:t>
        <a:bodyPr/>
        <a:lstStyle/>
        <a:p>
          <a:endParaRPr lang="en-US"/>
        </a:p>
      </dgm:t>
    </dgm:pt>
    <dgm:pt modelId="{672AC584-0024-4819-9DE9-CB77C353099F}" type="sibTrans" cxnId="{935A7CD7-D876-4BD2-8A3E-4DF2C8EEF7FD}">
      <dgm:prSet/>
      <dgm:spPr/>
      <dgm:t>
        <a:bodyPr/>
        <a:lstStyle/>
        <a:p>
          <a:endParaRPr lang="en-US"/>
        </a:p>
      </dgm:t>
    </dgm:pt>
    <dgm:pt modelId="{CBC59978-99A6-455A-BE96-2A0DFE8E46F2}">
      <dgm:prSet/>
      <dgm:spPr>
        <a:solidFill>
          <a:schemeClr val="accent1">
            <a:alpha val="50000"/>
          </a:schemeClr>
        </a:solidFill>
        <a:ln>
          <a:noFill/>
        </a:ln>
      </dgm:spPr>
      <dgm:t>
        <a:bodyPr/>
        <a:lstStyle/>
        <a:p>
          <a:r>
            <a:rPr lang="en-AU" dirty="0"/>
            <a:t>GAMSAT</a:t>
          </a:r>
          <a:endParaRPr lang="en-US" dirty="0"/>
        </a:p>
      </dgm:t>
    </dgm:pt>
    <dgm:pt modelId="{A5278E90-1E8B-4665-88E0-41A73577FA58}" type="parTrans" cxnId="{0A05670F-7DFA-449B-A43F-F271CC6EAAAF}">
      <dgm:prSet/>
      <dgm:spPr/>
      <dgm:t>
        <a:bodyPr/>
        <a:lstStyle/>
        <a:p>
          <a:endParaRPr lang="en-US"/>
        </a:p>
      </dgm:t>
    </dgm:pt>
    <dgm:pt modelId="{5F2EDFAC-8BEB-449F-A1B5-E8A4098D322A}" type="sibTrans" cxnId="{0A05670F-7DFA-449B-A43F-F271CC6EAAAF}">
      <dgm:prSet/>
      <dgm:spPr/>
      <dgm:t>
        <a:bodyPr/>
        <a:lstStyle/>
        <a:p>
          <a:endParaRPr lang="en-US"/>
        </a:p>
      </dgm:t>
    </dgm:pt>
    <dgm:pt modelId="{4323D89B-9537-442A-8E04-618527B9A6DA}">
      <dgm:prSet/>
      <dgm:spPr>
        <a:solidFill>
          <a:schemeClr val="tx2"/>
        </a:solidFill>
        <a:ln>
          <a:noFill/>
        </a:ln>
      </dgm:spPr>
      <dgm:t>
        <a:bodyPr/>
        <a:lstStyle/>
        <a:p>
          <a:r>
            <a:rPr lang="en-AU" dirty="0"/>
            <a:t>Personal suitability</a:t>
          </a:r>
          <a:endParaRPr lang="en-US" dirty="0"/>
        </a:p>
      </dgm:t>
    </dgm:pt>
    <dgm:pt modelId="{3E396639-C1A4-4FFE-9E63-37D02EC805BA}" type="parTrans" cxnId="{30F905F8-E100-41EE-8E3A-A79C04E10153}">
      <dgm:prSet/>
      <dgm:spPr/>
      <dgm:t>
        <a:bodyPr/>
        <a:lstStyle/>
        <a:p>
          <a:endParaRPr lang="en-US"/>
        </a:p>
      </dgm:t>
    </dgm:pt>
    <dgm:pt modelId="{DA6168F7-47B5-44F4-88AA-97EBB486DE9A}" type="sibTrans" cxnId="{30F905F8-E100-41EE-8E3A-A79C04E10153}">
      <dgm:prSet/>
      <dgm:spPr/>
      <dgm:t>
        <a:bodyPr/>
        <a:lstStyle/>
        <a:p>
          <a:endParaRPr lang="en-US"/>
        </a:p>
      </dgm:t>
    </dgm:pt>
    <dgm:pt modelId="{B7B8B0AC-F8F1-45F7-90CB-BC451399AE53}">
      <dgm:prSet/>
      <dgm:spPr>
        <a:solidFill>
          <a:schemeClr val="tx2">
            <a:alpha val="50000"/>
          </a:schemeClr>
        </a:solidFill>
        <a:ln>
          <a:noFill/>
        </a:ln>
      </dgm:spPr>
      <dgm:t>
        <a:bodyPr/>
        <a:lstStyle/>
        <a:p>
          <a:r>
            <a:rPr lang="en-AU" dirty="0"/>
            <a:t>Psychometric testing</a:t>
          </a:r>
          <a:endParaRPr lang="en-US" dirty="0"/>
        </a:p>
      </dgm:t>
    </dgm:pt>
    <dgm:pt modelId="{7CB5EBC4-19AD-45B9-B4DF-7FC8F5E3A36F}" type="parTrans" cxnId="{CA418A12-1E7E-42A4-82E4-3BC1DBC474B5}">
      <dgm:prSet/>
      <dgm:spPr/>
      <dgm:t>
        <a:bodyPr/>
        <a:lstStyle/>
        <a:p>
          <a:endParaRPr lang="en-US"/>
        </a:p>
      </dgm:t>
    </dgm:pt>
    <dgm:pt modelId="{E25A13F6-1D91-451E-912B-FCBC2B98A7E1}" type="sibTrans" cxnId="{CA418A12-1E7E-42A4-82E4-3BC1DBC474B5}">
      <dgm:prSet/>
      <dgm:spPr/>
      <dgm:t>
        <a:bodyPr/>
        <a:lstStyle/>
        <a:p>
          <a:endParaRPr lang="en-US"/>
        </a:p>
      </dgm:t>
    </dgm:pt>
    <dgm:pt modelId="{B291E7BD-5F39-4C1C-A7AB-838AC9E3020C}">
      <dgm:prSet/>
      <dgm:spPr>
        <a:solidFill>
          <a:schemeClr val="tx2">
            <a:alpha val="50000"/>
          </a:schemeClr>
        </a:solidFill>
        <a:ln>
          <a:noFill/>
        </a:ln>
      </dgm:spPr>
      <dgm:t>
        <a:bodyPr/>
        <a:lstStyle/>
        <a:p>
          <a:r>
            <a:rPr lang="en-AU"/>
            <a:t>Interviews</a:t>
          </a:r>
          <a:endParaRPr lang="en-US"/>
        </a:p>
      </dgm:t>
    </dgm:pt>
    <dgm:pt modelId="{69C215F9-389D-4430-AD60-581775B2EF7B}" type="parTrans" cxnId="{55CDD3F5-95D6-4BAC-A00F-BE5F13F38B0C}">
      <dgm:prSet/>
      <dgm:spPr/>
      <dgm:t>
        <a:bodyPr/>
        <a:lstStyle/>
        <a:p>
          <a:endParaRPr lang="en-US"/>
        </a:p>
      </dgm:t>
    </dgm:pt>
    <dgm:pt modelId="{718A6AD1-BEB0-42DE-9262-A3FFD7BF6410}" type="sibTrans" cxnId="{55CDD3F5-95D6-4BAC-A00F-BE5F13F38B0C}">
      <dgm:prSet/>
      <dgm:spPr/>
      <dgm:t>
        <a:bodyPr/>
        <a:lstStyle/>
        <a:p>
          <a:endParaRPr lang="en-US"/>
        </a:p>
      </dgm:t>
    </dgm:pt>
    <dgm:pt modelId="{E4DDFAE3-71EC-4839-8B89-3C1A56E3EB5C}">
      <dgm:prSet/>
      <dgm:spPr>
        <a:solidFill>
          <a:schemeClr val="tx2">
            <a:alpha val="50000"/>
          </a:schemeClr>
        </a:solidFill>
        <a:ln>
          <a:noFill/>
        </a:ln>
      </dgm:spPr>
      <dgm:t>
        <a:bodyPr/>
        <a:lstStyle/>
        <a:p>
          <a:r>
            <a:rPr lang="en-AU"/>
            <a:t>Work experience</a:t>
          </a:r>
          <a:endParaRPr lang="en-US"/>
        </a:p>
      </dgm:t>
    </dgm:pt>
    <dgm:pt modelId="{B3523AEC-EF24-4925-A9FE-EBA0A50D9928}" type="parTrans" cxnId="{3AFF3734-E649-44EA-A409-7661D8DAA48C}">
      <dgm:prSet/>
      <dgm:spPr/>
      <dgm:t>
        <a:bodyPr/>
        <a:lstStyle/>
        <a:p>
          <a:endParaRPr lang="en-US"/>
        </a:p>
      </dgm:t>
    </dgm:pt>
    <dgm:pt modelId="{15D4BFA6-79CB-414A-97F3-1CD920FC4E08}" type="sibTrans" cxnId="{3AFF3734-E649-44EA-A409-7661D8DAA48C}">
      <dgm:prSet/>
      <dgm:spPr/>
      <dgm:t>
        <a:bodyPr/>
        <a:lstStyle/>
        <a:p>
          <a:endParaRPr lang="en-US"/>
        </a:p>
      </dgm:t>
    </dgm:pt>
    <dgm:pt modelId="{53E0572E-8A54-9345-95C8-8D52557E76C0}">
      <dgm:prSet/>
      <dgm:spPr>
        <a:solidFill>
          <a:schemeClr val="accent1">
            <a:alpha val="50000"/>
          </a:schemeClr>
        </a:solidFill>
        <a:ln>
          <a:noFill/>
        </a:ln>
      </dgm:spPr>
      <dgm:t>
        <a:bodyPr/>
        <a:lstStyle/>
        <a:p>
          <a:r>
            <a:rPr lang="en-US" dirty="0"/>
            <a:t>Situational judgement test</a:t>
          </a:r>
        </a:p>
      </dgm:t>
    </dgm:pt>
    <dgm:pt modelId="{E184BD30-52E0-DB4F-9D0C-19F97503A900}" type="parTrans" cxnId="{F3386738-1BF8-8547-8D3E-BA724818DFA7}">
      <dgm:prSet/>
      <dgm:spPr/>
      <dgm:t>
        <a:bodyPr/>
        <a:lstStyle/>
        <a:p>
          <a:endParaRPr lang="en-GB"/>
        </a:p>
      </dgm:t>
    </dgm:pt>
    <dgm:pt modelId="{9FEDAA51-6307-1D47-B93E-53252ADD6232}" type="sibTrans" cxnId="{F3386738-1BF8-8547-8D3E-BA724818DFA7}">
      <dgm:prSet/>
      <dgm:spPr/>
      <dgm:t>
        <a:bodyPr/>
        <a:lstStyle/>
        <a:p>
          <a:endParaRPr lang="en-GB"/>
        </a:p>
      </dgm:t>
    </dgm:pt>
    <dgm:pt modelId="{4DF60693-07FC-A44A-B702-24E784C97AC7}" type="pres">
      <dgm:prSet presAssocID="{72094E34-107F-4286-A86F-B4970F7697F0}" presName="Name0" presStyleCnt="0">
        <dgm:presLayoutVars>
          <dgm:dir/>
          <dgm:animLvl val="lvl"/>
          <dgm:resizeHandles val="exact"/>
        </dgm:presLayoutVars>
      </dgm:prSet>
      <dgm:spPr/>
    </dgm:pt>
    <dgm:pt modelId="{43B6E80E-5878-B940-BE4B-123C1188EF63}" type="pres">
      <dgm:prSet presAssocID="{AF39E46F-1DCA-4D20-A266-68136320144C}" presName="composite" presStyleCnt="0"/>
      <dgm:spPr/>
    </dgm:pt>
    <dgm:pt modelId="{99728134-9B63-0947-B0DF-9569BB755C39}" type="pres">
      <dgm:prSet presAssocID="{AF39E46F-1DCA-4D20-A266-68136320144C}" presName="parTx" presStyleLbl="alignNode1" presStyleIdx="0" presStyleCnt="3">
        <dgm:presLayoutVars>
          <dgm:chMax val="0"/>
          <dgm:chPref val="0"/>
          <dgm:bulletEnabled val="1"/>
        </dgm:presLayoutVars>
      </dgm:prSet>
      <dgm:spPr>
        <a:prstGeom prst="round2DiagRect">
          <a:avLst/>
        </a:prstGeom>
      </dgm:spPr>
    </dgm:pt>
    <dgm:pt modelId="{938A66EB-4F6B-9246-863D-9E58B265EFCE}" type="pres">
      <dgm:prSet presAssocID="{AF39E46F-1DCA-4D20-A266-68136320144C}" presName="desTx" presStyleLbl="alignAccFollowNode1" presStyleIdx="0" presStyleCnt="3">
        <dgm:presLayoutVars>
          <dgm:bulletEnabled val="1"/>
        </dgm:presLayoutVars>
      </dgm:prSet>
      <dgm:spPr>
        <a:prstGeom prst="round2DiagRect">
          <a:avLst/>
        </a:prstGeom>
      </dgm:spPr>
    </dgm:pt>
    <dgm:pt modelId="{75601140-28EB-E249-B741-C11B166F7242}" type="pres">
      <dgm:prSet presAssocID="{C79BC098-7E54-49C3-8447-18E052696618}" presName="space" presStyleCnt="0"/>
      <dgm:spPr/>
    </dgm:pt>
    <dgm:pt modelId="{FB23D0DA-7651-4642-AC0D-8AA3D8257C45}" type="pres">
      <dgm:prSet presAssocID="{0BDFCDBC-A6F3-4C43-980C-1BF722C77CC3}" presName="composite" presStyleCnt="0"/>
      <dgm:spPr/>
    </dgm:pt>
    <dgm:pt modelId="{9162FDAF-3779-F342-B92F-C6C7F59B029F}" type="pres">
      <dgm:prSet presAssocID="{0BDFCDBC-A6F3-4C43-980C-1BF722C77CC3}" presName="parTx" presStyleLbl="alignNode1" presStyleIdx="1" presStyleCnt="3">
        <dgm:presLayoutVars>
          <dgm:chMax val="0"/>
          <dgm:chPref val="0"/>
          <dgm:bulletEnabled val="1"/>
        </dgm:presLayoutVars>
      </dgm:prSet>
      <dgm:spPr>
        <a:prstGeom prst="round2DiagRect">
          <a:avLst/>
        </a:prstGeom>
      </dgm:spPr>
    </dgm:pt>
    <dgm:pt modelId="{6C7F7447-1F06-704C-9DDC-E4E09D6F8584}" type="pres">
      <dgm:prSet presAssocID="{0BDFCDBC-A6F3-4C43-980C-1BF722C77CC3}" presName="desTx" presStyleLbl="alignAccFollowNode1" presStyleIdx="1" presStyleCnt="3">
        <dgm:presLayoutVars>
          <dgm:bulletEnabled val="1"/>
        </dgm:presLayoutVars>
      </dgm:prSet>
      <dgm:spPr>
        <a:prstGeom prst="round2DiagRect">
          <a:avLst/>
        </a:prstGeom>
      </dgm:spPr>
    </dgm:pt>
    <dgm:pt modelId="{CF8E4F50-2EBB-EC40-8BC1-800A1117F5A9}" type="pres">
      <dgm:prSet presAssocID="{BF9A93AC-E6BB-4BBE-BE3B-39F88E7B64B6}" presName="space" presStyleCnt="0"/>
      <dgm:spPr/>
    </dgm:pt>
    <dgm:pt modelId="{D55D3467-A2A4-5048-A938-C06F72195CCF}" type="pres">
      <dgm:prSet presAssocID="{4323D89B-9537-442A-8E04-618527B9A6DA}" presName="composite" presStyleCnt="0"/>
      <dgm:spPr/>
    </dgm:pt>
    <dgm:pt modelId="{57EEF592-6F11-2441-AC55-7F2CC1C5E7AE}" type="pres">
      <dgm:prSet presAssocID="{4323D89B-9537-442A-8E04-618527B9A6DA}" presName="parTx" presStyleLbl="alignNode1" presStyleIdx="2" presStyleCnt="3">
        <dgm:presLayoutVars>
          <dgm:chMax val="0"/>
          <dgm:chPref val="0"/>
          <dgm:bulletEnabled val="1"/>
        </dgm:presLayoutVars>
      </dgm:prSet>
      <dgm:spPr>
        <a:prstGeom prst="round2DiagRect">
          <a:avLst/>
        </a:prstGeom>
      </dgm:spPr>
    </dgm:pt>
    <dgm:pt modelId="{2F063C25-0F06-E849-8548-A13DF8221DBA}" type="pres">
      <dgm:prSet presAssocID="{4323D89B-9537-442A-8E04-618527B9A6DA}" presName="desTx" presStyleLbl="alignAccFollowNode1" presStyleIdx="2" presStyleCnt="3">
        <dgm:presLayoutVars>
          <dgm:bulletEnabled val="1"/>
        </dgm:presLayoutVars>
      </dgm:prSet>
      <dgm:spPr>
        <a:prstGeom prst="round2DiagRect">
          <a:avLst/>
        </a:prstGeom>
      </dgm:spPr>
    </dgm:pt>
  </dgm:ptLst>
  <dgm:cxnLst>
    <dgm:cxn modelId="{E3BE2C0A-94C3-074C-B5E6-D259E5601B3D}" type="presOf" srcId="{EE58DA5D-B876-4CD9-A5C9-6674207C9B7B}" destId="{938A66EB-4F6B-9246-863D-9E58B265EFCE}" srcOrd="0" destOrd="1" presId="urn:microsoft.com/office/officeart/2005/8/layout/hList1"/>
    <dgm:cxn modelId="{0A05670F-7DFA-449B-A43F-F271CC6EAAAF}" srcId="{0BDFCDBC-A6F3-4C43-980C-1BF722C77CC3}" destId="{CBC59978-99A6-455A-BE96-2A0DFE8E46F2}" srcOrd="1" destOrd="0" parTransId="{A5278E90-1E8B-4665-88E0-41A73577FA58}" sibTransId="{5F2EDFAC-8BEB-449F-A1B5-E8A4098D322A}"/>
    <dgm:cxn modelId="{3E688A10-8AB1-4279-9638-E57F3D6B7C19}" srcId="{72094E34-107F-4286-A86F-B4970F7697F0}" destId="{AF39E46F-1DCA-4D20-A266-68136320144C}" srcOrd="0" destOrd="0" parTransId="{BEABDF47-B512-4687-B086-4C634F6AD86F}" sibTransId="{C79BC098-7E54-49C3-8447-18E052696618}"/>
    <dgm:cxn modelId="{CA418A12-1E7E-42A4-82E4-3BC1DBC474B5}" srcId="{4323D89B-9537-442A-8E04-618527B9A6DA}" destId="{B7B8B0AC-F8F1-45F7-90CB-BC451399AE53}" srcOrd="0" destOrd="0" parTransId="{7CB5EBC4-19AD-45B9-B4DF-7FC8F5E3A36F}" sibTransId="{E25A13F6-1D91-451E-912B-FCBC2B98A7E1}"/>
    <dgm:cxn modelId="{A82AC22A-6457-9C49-8B52-C467974AD655}" type="presOf" srcId="{B291E7BD-5F39-4C1C-A7AB-838AC9E3020C}" destId="{2F063C25-0F06-E849-8548-A13DF8221DBA}" srcOrd="0" destOrd="1" presId="urn:microsoft.com/office/officeart/2005/8/layout/hList1"/>
    <dgm:cxn modelId="{3AFF3734-E649-44EA-A409-7661D8DAA48C}" srcId="{4323D89B-9537-442A-8E04-618527B9A6DA}" destId="{E4DDFAE3-71EC-4839-8B89-3C1A56E3EB5C}" srcOrd="2" destOrd="0" parTransId="{B3523AEC-EF24-4925-A9FE-EBA0A50D9928}" sibTransId="{15D4BFA6-79CB-414A-97F3-1CD920FC4E08}"/>
    <dgm:cxn modelId="{F3386738-1BF8-8547-8D3E-BA724818DFA7}" srcId="{0BDFCDBC-A6F3-4C43-980C-1BF722C77CC3}" destId="{53E0572E-8A54-9345-95C8-8D52557E76C0}" srcOrd="2" destOrd="0" parTransId="{E184BD30-52E0-DB4F-9D0C-19F97503A900}" sibTransId="{9FEDAA51-6307-1D47-B93E-53252ADD6232}"/>
    <dgm:cxn modelId="{C5B47942-2748-4997-B1F7-7648C609B4B1}" srcId="{AF39E46F-1DCA-4D20-A266-68136320144C}" destId="{EE58DA5D-B876-4CD9-A5C9-6674207C9B7B}" srcOrd="1" destOrd="0" parTransId="{46990A92-9EF6-41D9-BB13-2FD412A7C20B}" sibTransId="{1D160ABD-F763-4731-B129-A771F7880E27}"/>
    <dgm:cxn modelId="{6251A04B-F3B4-4625-80B0-1551B42EC8B7}" srcId="{72094E34-107F-4286-A86F-B4970F7697F0}" destId="{0BDFCDBC-A6F3-4C43-980C-1BF722C77CC3}" srcOrd="1" destOrd="0" parTransId="{A67D5588-80AB-4BB5-A8B8-B4C811C0494A}" sibTransId="{BF9A93AC-E6BB-4BBE-BE3B-39F88E7B64B6}"/>
    <dgm:cxn modelId="{F610AE5D-1F9E-CB44-9E3E-38108C7D1E14}" type="presOf" srcId="{B7B8B0AC-F8F1-45F7-90CB-BC451399AE53}" destId="{2F063C25-0F06-E849-8548-A13DF8221DBA}" srcOrd="0" destOrd="0" presId="urn:microsoft.com/office/officeart/2005/8/layout/hList1"/>
    <dgm:cxn modelId="{71158268-A2CB-41A6-B510-D37EAC5F0F88}" srcId="{AF39E46F-1DCA-4D20-A266-68136320144C}" destId="{6DE01508-21F4-4D65-8FD6-69B793D53FFC}" srcOrd="0" destOrd="0" parTransId="{DF39B25F-402A-4BC1-820D-21904B0B297D}" sibTransId="{8C9A4E38-6DE5-4E69-A5BB-CD8521C77382}"/>
    <dgm:cxn modelId="{726C9B83-49DF-E046-820C-AB78B7102B67}" type="presOf" srcId="{4323D89B-9537-442A-8E04-618527B9A6DA}" destId="{57EEF592-6F11-2441-AC55-7F2CC1C5E7AE}" srcOrd="0" destOrd="0" presId="urn:microsoft.com/office/officeart/2005/8/layout/hList1"/>
    <dgm:cxn modelId="{9CA2788B-B1DF-EC45-A281-BD2214CC20C3}" type="presOf" srcId="{68C7D05C-F665-4E6B-BAD9-F47EC0D5BD0C}" destId="{6C7F7447-1F06-704C-9DDC-E4E09D6F8584}" srcOrd="0" destOrd="0" presId="urn:microsoft.com/office/officeart/2005/8/layout/hList1"/>
    <dgm:cxn modelId="{B827EF8F-0A75-E349-817D-9C3F552A45FB}" type="presOf" srcId="{53E0572E-8A54-9345-95C8-8D52557E76C0}" destId="{6C7F7447-1F06-704C-9DDC-E4E09D6F8584}" srcOrd="0" destOrd="2" presId="urn:microsoft.com/office/officeart/2005/8/layout/hList1"/>
    <dgm:cxn modelId="{48F546A3-C7D0-864D-A9C6-B832A99EA48E}" type="presOf" srcId="{AF39E46F-1DCA-4D20-A266-68136320144C}" destId="{99728134-9B63-0947-B0DF-9569BB755C39}" srcOrd="0" destOrd="0" presId="urn:microsoft.com/office/officeart/2005/8/layout/hList1"/>
    <dgm:cxn modelId="{CEE6D9B5-1B0B-2242-8ACA-52F8B9852D56}" type="presOf" srcId="{72094E34-107F-4286-A86F-B4970F7697F0}" destId="{4DF60693-07FC-A44A-B702-24E784C97AC7}" srcOrd="0" destOrd="0" presId="urn:microsoft.com/office/officeart/2005/8/layout/hList1"/>
    <dgm:cxn modelId="{EB62DBC1-74F7-D843-9AB9-F72614F83A41}" type="presOf" srcId="{0BDFCDBC-A6F3-4C43-980C-1BF722C77CC3}" destId="{9162FDAF-3779-F342-B92F-C6C7F59B029F}" srcOrd="0" destOrd="0" presId="urn:microsoft.com/office/officeart/2005/8/layout/hList1"/>
    <dgm:cxn modelId="{CE3361D3-1BC4-E64F-AEDE-6F3EAD46D3E7}" type="presOf" srcId="{6DE01508-21F4-4D65-8FD6-69B793D53FFC}" destId="{938A66EB-4F6B-9246-863D-9E58B265EFCE}" srcOrd="0" destOrd="0" presId="urn:microsoft.com/office/officeart/2005/8/layout/hList1"/>
    <dgm:cxn modelId="{935A7CD7-D876-4BD2-8A3E-4DF2C8EEF7FD}" srcId="{0BDFCDBC-A6F3-4C43-980C-1BF722C77CC3}" destId="{68C7D05C-F665-4E6B-BAD9-F47EC0D5BD0C}" srcOrd="0" destOrd="0" parTransId="{D4C5EF3F-7A34-4576-9BEB-9A6D4AEA740D}" sibTransId="{672AC584-0024-4819-9DE9-CB77C353099F}"/>
    <dgm:cxn modelId="{071FCFDB-B150-7748-8AD8-F820A1CF80D3}" type="presOf" srcId="{CBC59978-99A6-455A-BE96-2A0DFE8E46F2}" destId="{6C7F7447-1F06-704C-9DDC-E4E09D6F8584}" srcOrd="0" destOrd="1" presId="urn:microsoft.com/office/officeart/2005/8/layout/hList1"/>
    <dgm:cxn modelId="{55CDD3F5-95D6-4BAC-A00F-BE5F13F38B0C}" srcId="{4323D89B-9537-442A-8E04-618527B9A6DA}" destId="{B291E7BD-5F39-4C1C-A7AB-838AC9E3020C}" srcOrd="1" destOrd="0" parTransId="{69C215F9-389D-4430-AD60-581775B2EF7B}" sibTransId="{718A6AD1-BEB0-42DE-9262-A3FFD7BF6410}"/>
    <dgm:cxn modelId="{30F905F8-E100-41EE-8E3A-A79C04E10153}" srcId="{72094E34-107F-4286-A86F-B4970F7697F0}" destId="{4323D89B-9537-442A-8E04-618527B9A6DA}" srcOrd="2" destOrd="0" parTransId="{3E396639-C1A4-4FFE-9E63-37D02EC805BA}" sibTransId="{DA6168F7-47B5-44F4-88AA-97EBB486DE9A}"/>
    <dgm:cxn modelId="{3B0866FF-57B2-F646-B5B3-E9D92BA59C4F}" type="presOf" srcId="{E4DDFAE3-71EC-4839-8B89-3C1A56E3EB5C}" destId="{2F063C25-0F06-E849-8548-A13DF8221DBA}" srcOrd="0" destOrd="2" presId="urn:microsoft.com/office/officeart/2005/8/layout/hList1"/>
    <dgm:cxn modelId="{36AB7F20-EBD8-3B47-8326-C21CEC27E247}" type="presParOf" srcId="{4DF60693-07FC-A44A-B702-24E784C97AC7}" destId="{43B6E80E-5878-B940-BE4B-123C1188EF63}" srcOrd="0" destOrd="0" presId="urn:microsoft.com/office/officeart/2005/8/layout/hList1"/>
    <dgm:cxn modelId="{90EDACB2-8CFB-0840-8213-8B24D678BEE5}" type="presParOf" srcId="{43B6E80E-5878-B940-BE4B-123C1188EF63}" destId="{99728134-9B63-0947-B0DF-9569BB755C39}" srcOrd="0" destOrd="0" presId="urn:microsoft.com/office/officeart/2005/8/layout/hList1"/>
    <dgm:cxn modelId="{8B5026BE-1A3A-6942-8A91-6F0DF7D03EC9}" type="presParOf" srcId="{43B6E80E-5878-B940-BE4B-123C1188EF63}" destId="{938A66EB-4F6B-9246-863D-9E58B265EFCE}" srcOrd="1" destOrd="0" presId="urn:microsoft.com/office/officeart/2005/8/layout/hList1"/>
    <dgm:cxn modelId="{C84EEECB-667F-5F4F-899D-923BF2085545}" type="presParOf" srcId="{4DF60693-07FC-A44A-B702-24E784C97AC7}" destId="{75601140-28EB-E249-B741-C11B166F7242}" srcOrd="1" destOrd="0" presId="urn:microsoft.com/office/officeart/2005/8/layout/hList1"/>
    <dgm:cxn modelId="{432D5729-2D59-9E42-9B71-4D875165B156}" type="presParOf" srcId="{4DF60693-07FC-A44A-B702-24E784C97AC7}" destId="{FB23D0DA-7651-4642-AC0D-8AA3D8257C45}" srcOrd="2" destOrd="0" presId="urn:microsoft.com/office/officeart/2005/8/layout/hList1"/>
    <dgm:cxn modelId="{4BC96777-E615-8F4C-BB5E-E18D078D5275}" type="presParOf" srcId="{FB23D0DA-7651-4642-AC0D-8AA3D8257C45}" destId="{9162FDAF-3779-F342-B92F-C6C7F59B029F}" srcOrd="0" destOrd="0" presId="urn:microsoft.com/office/officeart/2005/8/layout/hList1"/>
    <dgm:cxn modelId="{4AE678EB-36E1-8543-A4F0-F294905D76EA}" type="presParOf" srcId="{FB23D0DA-7651-4642-AC0D-8AA3D8257C45}" destId="{6C7F7447-1F06-704C-9DDC-E4E09D6F8584}" srcOrd="1" destOrd="0" presId="urn:microsoft.com/office/officeart/2005/8/layout/hList1"/>
    <dgm:cxn modelId="{952FF1C5-81CF-2D49-876F-97BE0727360A}" type="presParOf" srcId="{4DF60693-07FC-A44A-B702-24E784C97AC7}" destId="{CF8E4F50-2EBB-EC40-8BC1-800A1117F5A9}" srcOrd="3" destOrd="0" presId="urn:microsoft.com/office/officeart/2005/8/layout/hList1"/>
    <dgm:cxn modelId="{EB7A20CB-279F-DC46-9127-D9A27A4E3437}" type="presParOf" srcId="{4DF60693-07FC-A44A-B702-24E784C97AC7}" destId="{D55D3467-A2A4-5048-A938-C06F72195CCF}" srcOrd="4" destOrd="0" presId="urn:microsoft.com/office/officeart/2005/8/layout/hList1"/>
    <dgm:cxn modelId="{8D31A768-13C0-3240-BDDF-5BC6A16B7B2C}" type="presParOf" srcId="{D55D3467-A2A4-5048-A938-C06F72195CCF}" destId="{57EEF592-6F11-2441-AC55-7F2CC1C5E7AE}" srcOrd="0" destOrd="0" presId="urn:microsoft.com/office/officeart/2005/8/layout/hList1"/>
    <dgm:cxn modelId="{8D5DFD89-FABA-FD4F-A7D5-77F5CC0A05EF}" type="presParOf" srcId="{D55D3467-A2A4-5048-A938-C06F72195CCF}" destId="{2F063C25-0F06-E849-8548-A13DF8221DB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1DF295A-352E-4A0E-A302-5E3D849FAB1A}"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840F0B6A-9808-4958-ABD6-FED8CC3C3B12}">
      <dgm:prSet/>
      <dgm:spPr/>
      <dgm:t>
        <a:bodyPr/>
        <a:lstStyle/>
        <a:p>
          <a:r>
            <a:rPr lang="en-AU" dirty="0">
              <a:latin typeface="Helvetica Neue" panose="02000503000000020004" pitchFamily="2" charset="0"/>
              <a:ea typeface="Helvetica Neue" panose="02000503000000020004" pitchFamily="2" charset="0"/>
              <a:cs typeface="Helvetica Neue" panose="02000503000000020004" pitchFamily="2" charset="0"/>
            </a:rPr>
            <a:t>Academic performance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D0AC0172-C02C-4624-8706-3C0E48948844}" type="parTrans" cxnId="{65B0A50B-57A8-479E-AC0A-3573D95FFDF5}">
      <dgm:prSet/>
      <dgm:spPr/>
      <dgm:t>
        <a:bodyPr/>
        <a:lstStyle/>
        <a:p>
          <a:endParaRPr lang="en-US"/>
        </a:p>
      </dgm:t>
    </dgm:pt>
    <dgm:pt modelId="{663D9229-55D2-4817-833E-BE201DBBBB52}" type="sibTrans" cxnId="{65B0A50B-57A8-479E-AC0A-3573D95FFDF5}">
      <dgm:prSet/>
      <dgm:spPr/>
      <dgm:t>
        <a:bodyPr/>
        <a:lstStyle/>
        <a:p>
          <a:endParaRPr lang="en-US"/>
        </a:p>
      </dgm:t>
    </dgm:pt>
    <dgm:pt modelId="{ECCA24D3-C947-4BDA-8207-3C5CE0FF518A}">
      <dgm:prSet/>
      <dgm:spPr/>
      <dgm:t>
        <a:bodyPr/>
        <a:lstStyle/>
        <a:p>
          <a:r>
            <a:rPr lang="en-AU" dirty="0">
              <a:latin typeface="Helvetica Neue" panose="02000503000000020004" pitchFamily="2" charset="0"/>
              <a:ea typeface="Helvetica Neue" panose="02000503000000020004" pitchFamily="2" charset="0"/>
              <a:cs typeface="Helvetica Neue" panose="02000503000000020004" pitchFamily="2" charset="0"/>
            </a:rPr>
            <a:t>Emotional intelligence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336246E4-3F6C-4888-A22D-404DD3AE267C}" type="parTrans" cxnId="{0FDF202D-144D-46A6-B002-70206A9987F9}">
      <dgm:prSet/>
      <dgm:spPr/>
      <dgm:t>
        <a:bodyPr/>
        <a:lstStyle/>
        <a:p>
          <a:endParaRPr lang="en-US"/>
        </a:p>
      </dgm:t>
    </dgm:pt>
    <dgm:pt modelId="{86743AE7-AC09-417E-A50D-89517540F15E}" type="sibTrans" cxnId="{0FDF202D-144D-46A6-B002-70206A9987F9}">
      <dgm:prSet/>
      <dgm:spPr/>
      <dgm:t>
        <a:bodyPr/>
        <a:lstStyle/>
        <a:p>
          <a:endParaRPr lang="en-US"/>
        </a:p>
      </dgm:t>
    </dgm:pt>
    <dgm:pt modelId="{897DE5E3-87F5-4433-B692-E7577BF511A9}">
      <dgm:prSet/>
      <dgm:spPr/>
      <dgm:t>
        <a:bodyPr/>
        <a:lstStyle/>
        <a:p>
          <a:r>
            <a:rPr lang="en-AU" dirty="0">
              <a:latin typeface="Helvetica Neue" panose="02000503000000020004" pitchFamily="2" charset="0"/>
              <a:ea typeface="Helvetica Neue" panose="02000503000000020004" pitchFamily="2" charset="0"/>
              <a:cs typeface="Helvetica Neue" panose="02000503000000020004" pitchFamily="2" charset="0"/>
            </a:rPr>
            <a:t>Demonstration of tenacity</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7C5BE34C-624E-479B-844F-A488BEC15E3F}" type="parTrans" cxnId="{FF5E4261-F4CE-4B9C-8001-037C43BDE915}">
      <dgm:prSet/>
      <dgm:spPr/>
      <dgm:t>
        <a:bodyPr/>
        <a:lstStyle/>
        <a:p>
          <a:endParaRPr lang="en-US"/>
        </a:p>
      </dgm:t>
    </dgm:pt>
    <dgm:pt modelId="{AB749B10-1969-4C0A-B2BF-A2A53360769C}" type="sibTrans" cxnId="{FF5E4261-F4CE-4B9C-8001-037C43BDE915}">
      <dgm:prSet/>
      <dgm:spPr/>
      <dgm:t>
        <a:bodyPr/>
        <a:lstStyle/>
        <a:p>
          <a:endParaRPr lang="en-US"/>
        </a:p>
      </dgm:t>
    </dgm:pt>
    <dgm:pt modelId="{102D7E4E-AC4C-41A1-BAAB-DC69CC514119}">
      <dgm:prSet/>
      <dgm:spPr/>
      <dgm:t>
        <a:bodyPr/>
        <a:lstStyle/>
        <a:p>
          <a:r>
            <a:rPr lang="en-AU" dirty="0">
              <a:latin typeface="Helvetica Neue" panose="02000503000000020004" pitchFamily="2" charset="0"/>
              <a:ea typeface="Helvetica Neue" panose="02000503000000020004" pitchFamily="2" charset="0"/>
              <a:cs typeface="Helvetica Neue" panose="02000503000000020004" pitchFamily="2" charset="0"/>
            </a:rPr>
            <a:t>Widening participation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FC5E9C20-4FBC-4F80-BC2B-C69C8F19C417}" type="parTrans" cxnId="{002BD3C1-3D9E-4D12-AD9B-2E5F73A39672}">
      <dgm:prSet/>
      <dgm:spPr/>
      <dgm:t>
        <a:bodyPr/>
        <a:lstStyle/>
        <a:p>
          <a:endParaRPr lang="en-US"/>
        </a:p>
      </dgm:t>
    </dgm:pt>
    <dgm:pt modelId="{F8D4ACC4-31A8-44C3-8F22-5658B5A54CD5}" type="sibTrans" cxnId="{002BD3C1-3D9E-4D12-AD9B-2E5F73A39672}">
      <dgm:prSet/>
      <dgm:spPr/>
      <dgm:t>
        <a:bodyPr/>
        <a:lstStyle/>
        <a:p>
          <a:endParaRPr lang="en-US"/>
        </a:p>
      </dgm:t>
    </dgm:pt>
    <dgm:pt modelId="{D8CA7F08-FF62-A642-8769-5C7A4323BB49}" type="pres">
      <dgm:prSet presAssocID="{B1DF295A-352E-4A0E-A302-5E3D849FAB1A}" presName="hierChild1" presStyleCnt="0">
        <dgm:presLayoutVars>
          <dgm:chPref val="1"/>
          <dgm:dir/>
          <dgm:animOne val="branch"/>
          <dgm:animLvl val="lvl"/>
          <dgm:resizeHandles/>
        </dgm:presLayoutVars>
      </dgm:prSet>
      <dgm:spPr/>
    </dgm:pt>
    <dgm:pt modelId="{24471124-AD7B-EB4A-8DEF-5CB2D00991B8}" type="pres">
      <dgm:prSet presAssocID="{840F0B6A-9808-4958-ABD6-FED8CC3C3B12}" presName="hierRoot1" presStyleCnt="0"/>
      <dgm:spPr/>
    </dgm:pt>
    <dgm:pt modelId="{15CE63BE-C85A-C149-94A5-5294BDAB33F9}" type="pres">
      <dgm:prSet presAssocID="{840F0B6A-9808-4958-ABD6-FED8CC3C3B12}" presName="composite" presStyleCnt="0"/>
      <dgm:spPr/>
    </dgm:pt>
    <dgm:pt modelId="{58F8FBE9-7C7A-594A-A669-1151B1252FFC}" type="pres">
      <dgm:prSet presAssocID="{840F0B6A-9808-4958-ABD6-FED8CC3C3B12}" presName="background" presStyleLbl="node0" presStyleIdx="0" presStyleCnt="4"/>
      <dgm:spPr>
        <a:solidFill>
          <a:schemeClr val="accent6">
            <a:lumMod val="75000"/>
          </a:schemeClr>
        </a:solidFill>
      </dgm:spPr>
    </dgm:pt>
    <dgm:pt modelId="{87ABCBDD-90A3-454D-AD5E-AEBBCB1A3F64}" type="pres">
      <dgm:prSet presAssocID="{840F0B6A-9808-4958-ABD6-FED8CC3C3B12}" presName="text" presStyleLbl="fgAcc0" presStyleIdx="0" presStyleCnt="4">
        <dgm:presLayoutVars>
          <dgm:chPref val="3"/>
        </dgm:presLayoutVars>
      </dgm:prSet>
      <dgm:spPr/>
    </dgm:pt>
    <dgm:pt modelId="{18328CFF-19E4-BD4F-BCF1-D844BBF39EA8}" type="pres">
      <dgm:prSet presAssocID="{840F0B6A-9808-4958-ABD6-FED8CC3C3B12}" presName="hierChild2" presStyleCnt="0"/>
      <dgm:spPr/>
    </dgm:pt>
    <dgm:pt modelId="{FD7F05CA-7CBC-814B-91CD-D932F90B0937}" type="pres">
      <dgm:prSet presAssocID="{ECCA24D3-C947-4BDA-8207-3C5CE0FF518A}" presName="hierRoot1" presStyleCnt="0"/>
      <dgm:spPr/>
    </dgm:pt>
    <dgm:pt modelId="{00625225-BE45-7B4D-A685-853EC09B54D6}" type="pres">
      <dgm:prSet presAssocID="{ECCA24D3-C947-4BDA-8207-3C5CE0FF518A}" presName="composite" presStyleCnt="0"/>
      <dgm:spPr/>
    </dgm:pt>
    <dgm:pt modelId="{36D1B839-D35D-0140-A7EE-92DCBD4BBC7C}" type="pres">
      <dgm:prSet presAssocID="{ECCA24D3-C947-4BDA-8207-3C5CE0FF518A}" presName="background" presStyleLbl="node0" presStyleIdx="1" presStyleCnt="4"/>
      <dgm:spPr>
        <a:solidFill>
          <a:schemeClr val="accent6">
            <a:lumMod val="60000"/>
            <a:lumOff val="40000"/>
          </a:schemeClr>
        </a:solidFill>
      </dgm:spPr>
    </dgm:pt>
    <dgm:pt modelId="{199CD1FA-76F6-1F44-B071-3BBA374AADF9}" type="pres">
      <dgm:prSet presAssocID="{ECCA24D3-C947-4BDA-8207-3C5CE0FF518A}" presName="text" presStyleLbl="fgAcc0" presStyleIdx="1" presStyleCnt="4">
        <dgm:presLayoutVars>
          <dgm:chPref val="3"/>
        </dgm:presLayoutVars>
      </dgm:prSet>
      <dgm:spPr/>
    </dgm:pt>
    <dgm:pt modelId="{9765EA52-F194-2B4B-9546-610FC396B4D0}" type="pres">
      <dgm:prSet presAssocID="{ECCA24D3-C947-4BDA-8207-3C5CE0FF518A}" presName="hierChild2" presStyleCnt="0"/>
      <dgm:spPr/>
    </dgm:pt>
    <dgm:pt modelId="{1215F8E9-DCD2-2B40-8053-5959CC949158}" type="pres">
      <dgm:prSet presAssocID="{897DE5E3-87F5-4433-B692-E7577BF511A9}" presName="hierRoot1" presStyleCnt="0"/>
      <dgm:spPr/>
    </dgm:pt>
    <dgm:pt modelId="{F8F61ED3-FBAD-2C45-9865-C73D35C95BB6}" type="pres">
      <dgm:prSet presAssocID="{897DE5E3-87F5-4433-B692-E7577BF511A9}" presName="composite" presStyleCnt="0"/>
      <dgm:spPr/>
    </dgm:pt>
    <dgm:pt modelId="{DEDA921F-E5E5-3B4E-B68E-27CFCED3AE3F}" type="pres">
      <dgm:prSet presAssocID="{897DE5E3-87F5-4433-B692-E7577BF511A9}" presName="background" presStyleLbl="node0" presStyleIdx="2" presStyleCnt="4"/>
      <dgm:spPr>
        <a:solidFill>
          <a:schemeClr val="accent6">
            <a:lumMod val="40000"/>
            <a:lumOff val="60000"/>
          </a:schemeClr>
        </a:solidFill>
      </dgm:spPr>
    </dgm:pt>
    <dgm:pt modelId="{40D5691B-CAF5-CF48-8097-EA28730F342B}" type="pres">
      <dgm:prSet presAssocID="{897DE5E3-87F5-4433-B692-E7577BF511A9}" presName="text" presStyleLbl="fgAcc0" presStyleIdx="2" presStyleCnt="4">
        <dgm:presLayoutVars>
          <dgm:chPref val="3"/>
        </dgm:presLayoutVars>
      </dgm:prSet>
      <dgm:spPr/>
    </dgm:pt>
    <dgm:pt modelId="{E635C4D0-C139-8C44-BC75-F70EFF6E6DCF}" type="pres">
      <dgm:prSet presAssocID="{897DE5E3-87F5-4433-B692-E7577BF511A9}" presName="hierChild2" presStyleCnt="0"/>
      <dgm:spPr/>
    </dgm:pt>
    <dgm:pt modelId="{FEFD43CD-02A2-6F42-B900-CF22A972F2D3}" type="pres">
      <dgm:prSet presAssocID="{102D7E4E-AC4C-41A1-BAAB-DC69CC514119}" presName="hierRoot1" presStyleCnt="0"/>
      <dgm:spPr/>
    </dgm:pt>
    <dgm:pt modelId="{A18D05A0-9AB9-6048-A9B0-9E87563CB303}" type="pres">
      <dgm:prSet presAssocID="{102D7E4E-AC4C-41A1-BAAB-DC69CC514119}" presName="composite" presStyleCnt="0"/>
      <dgm:spPr/>
    </dgm:pt>
    <dgm:pt modelId="{BFB1E81B-20EE-1648-8FB6-87AC1CC88ECB}" type="pres">
      <dgm:prSet presAssocID="{102D7E4E-AC4C-41A1-BAAB-DC69CC514119}" presName="background" presStyleLbl="node0" presStyleIdx="3" presStyleCnt="4"/>
      <dgm:spPr>
        <a:solidFill>
          <a:schemeClr val="accent6">
            <a:lumMod val="20000"/>
            <a:lumOff val="80000"/>
          </a:schemeClr>
        </a:solidFill>
      </dgm:spPr>
    </dgm:pt>
    <dgm:pt modelId="{52BEDC20-0D14-064E-A8E8-0632B6CAE81C}" type="pres">
      <dgm:prSet presAssocID="{102D7E4E-AC4C-41A1-BAAB-DC69CC514119}" presName="text" presStyleLbl="fgAcc0" presStyleIdx="3" presStyleCnt="4">
        <dgm:presLayoutVars>
          <dgm:chPref val="3"/>
        </dgm:presLayoutVars>
      </dgm:prSet>
      <dgm:spPr/>
    </dgm:pt>
    <dgm:pt modelId="{DB65D76E-F3D0-074D-BA77-A4088ECF1002}" type="pres">
      <dgm:prSet presAssocID="{102D7E4E-AC4C-41A1-BAAB-DC69CC514119}" presName="hierChild2" presStyleCnt="0"/>
      <dgm:spPr/>
    </dgm:pt>
  </dgm:ptLst>
  <dgm:cxnLst>
    <dgm:cxn modelId="{D3BA2E03-136C-1C47-885C-40D065CC32AE}" type="presOf" srcId="{840F0B6A-9808-4958-ABD6-FED8CC3C3B12}" destId="{87ABCBDD-90A3-454D-AD5E-AEBBCB1A3F64}" srcOrd="0" destOrd="0" presId="urn:microsoft.com/office/officeart/2005/8/layout/hierarchy1"/>
    <dgm:cxn modelId="{65B0A50B-57A8-479E-AC0A-3573D95FFDF5}" srcId="{B1DF295A-352E-4A0E-A302-5E3D849FAB1A}" destId="{840F0B6A-9808-4958-ABD6-FED8CC3C3B12}" srcOrd="0" destOrd="0" parTransId="{D0AC0172-C02C-4624-8706-3C0E48948844}" sibTransId="{663D9229-55D2-4817-833E-BE201DBBBB52}"/>
    <dgm:cxn modelId="{0FDF202D-144D-46A6-B002-70206A9987F9}" srcId="{B1DF295A-352E-4A0E-A302-5E3D849FAB1A}" destId="{ECCA24D3-C947-4BDA-8207-3C5CE0FF518A}" srcOrd="1" destOrd="0" parTransId="{336246E4-3F6C-4888-A22D-404DD3AE267C}" sibTransId="{86743AE7-AC09-417E-A50D-89517540F15E}"/>
    <dgm:cxn modelId="{60475E33-1777-5F49-8F14-27E82D915425}" type="presOf" srcId="{B1DF295A-352E-4A0E-A302-5E3D849FAB1A}" destId="{D8CA7F08-FF62-A642-8769-5C7A4323BB49}" srcOrd="0" destOrd="0" presId="urn:microsoft.com/office/officeart/2005/8/layout/hierarchy1"/>
    <dgm:cxn modelId="{FF5E4261-F4CE-4B9C-8001-037C43BDE915}" srcId="{B1DF295A-352E-4A0E-A302-5E3D849FAB1A}" destId="{897DE5E3-87F5-4433-B692-E7577BF511A9}" srcOrd="2" destOrd="0" parTransId="{7C5BE34C-624E-479B-844F-A488BEC15E3F}" sibTransId="{AB749B10-1969-4C0A-B2BF-A2A53360769C}"/>
    <dgm:cxn modelId="{08AE3377-4366-A645-A82E-994BD0CB6A72}" type="presOf" srcId="{ECCA24D3-C947-4BDA-8207-3C5CE0FF518A}" destId="{199CD1FA-76F6-1F44-B071-3BBA374AADF9}" srcOrd="0" destOrd="0" presId="urn:microsoft.com/office/officeart/2005/8/layout/hierarchy1"/>
    <dgm:cxn modelId="{C38F52C1-B1EF-F240-8FD3-85784E05AF90}" type="presOf" srcId="{102D7E4E-AC4C-41A1-BAAB-DC69CC514119}" destId="{52BEDC20-0D14-064E-A8E8-0632B6CAE81C}" srcOrd="0" destOrd="0" presId="urn:microsoft.com/office/officeart/2005/8/layout/hierarchy1"/>
    <dgm:cxn modelId="{002BD3C1-3D9E-4D12-AD9B-2E5F73A39672}" srcId="{B1DF295A-352E-4A0E-A302-5E3D849FAB1A}" destId="{102D7E4E-AC4C-41A1-BAAB-DC69CC514119}" srcOrd="3" destOrd="0" parTransId="{FC5E9C20-4FBC-4F80-BC2B-C69C8F19C417}" sibTransId="{F8D4ACC4-31A8-44C3-8F22-5658B5A54CD5}"/>
    <dgm:cxn modelId="{C87F4DCD-2E37-F244-A4FA-840A3F0D700C}" type="presOf" srcId="{897DE5E3-87F5-4433-B692-E7577BF511A9}" destId="{40D5691B-CAF5-CF48-8097-EA28730F342B}" srcOrd="0" destOrd="0" presId="urn:microsoft.com/office/officeart/2005/8/layout/hierarchy1"/>
    <dgm:cxn modelId="{13C7778D-6A56-E64B-9F49-0FE8D0536188}" type="presParOf" srcId="{D8CA7F08-FF62-A642-8769-5C7A4323BB49}" destId="{24471124-AD7B-EB4A-8DEF-5CB2D00991B8}" srcOrd="0" destOrd="0" presId="urn:microsoft.com/office/officeart/2005/8/layout/hierarchy1"/>
    <dgm:cxn modelId="{B8742088-E68B-4948-8F48-83947F1C4493}" type="presParOf" srcId="{24471124-AD7B-EB4A-8DEF-5CB2D00991B8}" destId="{15CE63BE-C85A-C149-94A5-5294BDAB33F9}" srcOrd="0" destOrd="0" presId="urn:microsoft.com/office/officeart/2005/8/layout/hierarchy1"/>
    <dgm:cxn modelId="{AC89178E-4EDB-B048-81FB-5ECD724805D4}" type="presParOf" srcId="{15CE63BE-C85A-C149-94A5-5294BDAB33F9}" destId="{58F8FBE9-7C7A-594A-A669-1151B1252FFC}" srcOrd="0" destOrd="0" presId="urn:microsoft.com/office/officeart/2005/8/layout/hierarchy1"/>
    <dgm:cxn modelId="{AC90BABB-482C-1743-95F8-AE4A795B00D6}" type="presParOf" srcId="{15CE63BE-C85A-C149-94A5-5294BDAB33F9}" destId="{87ABCBDD-90A3-454D-AD5E-AEBBCB1A3F64}" srcOrd="1" destOrd="0" presId="urn:microsoft.com/office/officeart/2005/8/layout/hierarchy1"/>
    <dgm:cxn modelId="{D5F6EA50-7961-D84B-A49D-1D813C28C07F}" type="presParOf" srcId="{24471124-AD7B-EB4A-8DEF-5CB2D00991B8}" destId="{18328CFF-19E4-BD4F-BCF1-D844BBF39EA8}" srcOrd="1" destOrd="0" presId="urn:microsoft.com/office/officeart/2005/8/layout/hierarchy1"/>
    <dgm:cxn modelId="{F5D4200A-9FB5-3340-B95A-E9F34170722B}" type="presParOf" srcId="{D8CA7F08-FF62-A642-8769-5C7A4323BB49}" destId="{FD7F05CA-7CBC-814B-91CD-D932F90B0937}" srcOrd="1" destOrd="0" presId="urn:microsoft.com/office/officeart/2005/8/layout/hierarchy1"/>
    <dgm:cxn modelId="{7CD1547C-2DEF-B041-B427-61A96DC47A50}" type="presParOf" srcId="{FD7F05CA-7CBC-814B-91CD-D932F90B0937}" destId="{00625225-BE45-7B4D-A685-853EC09B54D6}" srcOrd="0" destOrd="0" presId="urn:microsoft.com/office/officeart/2005/8/layout/hierarchy1"/>
    <dgm:cxn modelId="{92EBA897-0BD6-A24C-BCE3-52CC20157B1F}" type="presParOf" srcId="{00625225-BE45-7B4D-A685-853EC09B54D6}" destId="{36D1B839-D35D-0140-A7EE-92DCBD4BBC7C}" srcOrd="0" destOrd="0" presId="urn:microsoft.com/office/officeart/2005/8/layout/hierarchy1"/>
    <dgm:cxn modelId="{F47F56FD-E9C5-7A40-85E0-806BD91DFCCD}" type="presParOf" srcId="{00625225-BE45-7B4D-A685-853EC09B54D6}" destId="{199CD1FA-76F6-1F44-B071-3BBA374AADF9}" srcOrd="1" destOrd="0" presId="urn:microsoft.com/office/officeart/2005/8/layout/hierarchy1"/>
    <dgm:cxn modelId="{D5941C5A-34BF-6B40-AEF4-09A31B3F8D36}" type="presParOf" srcId="{FD7F05CA-7CBC-814B-91CD-D932F90B0937}" destId="{9765EA52-F194-2B4B-9546-610FC396B4D0}" srcOrd="1" destOrd="0" presId="urn:microsoft.com/office/officeart/2005/8/layout/hierarchy1"/>
    <dgm:cxn modelId="{1A9E65E8-0425-C34B-BF59-ADCE85642ADA}" type="presParOf" srcId="{D8CA7F08-FF62-A642-8769-5C7A4323BB49}" destId="{1215F8E9-DCD2-2B40-8053-5959CC949158}" srcOrd="2" destOrd="0" presId="urn:microsoft.com/office/officeart/2005/8/layout/hierarchy1"/>
    <dgm:cxn modelId="{8ECD5566-BDE5-5448-B9F2-7C5EAF0B7644}" type="presParOf" srcId="{1215F8E9-DCD2-2B40-8053-5959CC949158}" destId="{F8F61ED3-FBAD-2C45-9865-C73D35C95BB6}" srcOrd="0" destOrd="0" presId="urn:microsoft.com/office/officeart/2005/8/layout/hierarchy1"/>
    <dgm:cxn modelId="{956AB37C-95BA-4C44-80D1-B9D4CDD29195}" type="presParOf" srcId="{F8F61ED3-FBAD-2C45-9865-C73D35C95BB6}" destId="{DEDA921F-E5E5-3B4E-B68E-27CFCED3AE3F}" srcOrd="0" destOrd="0" presId="urn:microsoft.com/office/officeart/2005/8/layout/hierarchy1"/>
    <dgm:cxn modelId="{9DB42A4C-3815-6640-A1A3-F362875F1928}" type="presParOf" srcId="{F8F61ED3-FBAD-2C45-9865-C73D35C95BB6}" destId="{40D5691B-CAF5-CF48-8097-EA28730F342B}" srcOrd="1" destOrd="0" presId="urn:microsoft.com/office/officeart/2005/8/layout/hierarchy1"/>
    <dgm:cxn modelId="{9DAF131C-7136-4F42-803E-AF71E58178A3}" type="presParOf" srcId="{1215F8E9-DCD2-2B40-8053-5959CC949158}" destId="{E635C4D0-C139-8C44-BC75-F70EFF6E6DCF}" srcOrd="1" destOrd="0" presId="urn:microsoft.com/office/officeart/2005/8/layout/hierarchy1"/>
    <dgm:cxn modelId="{695E3538-43E6-C248-8BF1-CA4F7775621A}" type="presParOf" srcId="{D8CA7F08-FF62-A642-8769-5C7A4323BB49}" destId="{FEFD43CD-02A2-6F42-B900-CF22A972F2D3}" srcOrd="3" destOrd="0" presId="urn:microsoft.com/office/officeart/2005/8/layout/hierarchy1"/>
    <dgm:cxn modelId="{E314C1C8-0552-7642-BDB5-51CCC809F534}" type="presParOf" srcId="{FEFD43CD-02A2-6F42-B900-CF22A972F2D3}" destId="{A18D05A0-9AB9-6048-A9B0-9E87563CB303}" srcOrd="0" destOrd="0" presId="urn:microsoft.com/office/officeart/2005/8/layout/hierarchy1"/>
    <dgm:cxn modelId="{5431728E-0CDD-D044-8908-81ADE88F2E7C}" type="presParOf" srcId="{A18D05A0-9AB9-6048-A9B0-9E87563CB303}" destId="{BFB1E81B-20EE-1648-8FB6-87AC1CC88ECB}" srcOrd="0" destOrd="0" presId="urn:microsoft.com/office/officeart/2005/8/layout/hierarchy1"/>
    <dgm:cxn modelId="{EAA38053-E019-B944-901A-035DE964492C}" type="presParOf" srcId="{A18D05A0-9AB9-6048-A9B0-9E87563CB303}" destId="{52BEDC20-0D14-064E-A8E8-0632B6CAE81C}" srcOrd="1" destOrd="0" presId="urn:microsoft.com/office/officeart/2005/8/layout/hierarchy1"/>
    <dgm:cxn modelId="{23FE8341-FCD5-B64E-AD13-021F5C77D32F}" type="presParOf" srcId="{FEFD43CD-02A2-6F42-B900-CF22A972F2D3}" destId="{DB65D76E-F3D0-074D-BA77-A4088ECF100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8134-9B63-0947-B0DF-9569BB755C39}">
      <dsp:nvSpPr>
        <dsp:cNvPr id="0" name=""/>
        <dsp:cNvSpPr/>
      </dsp:nvSpPr>
      <dsp:spPr>
        <a:xfrm>
          <a:off x="3714" y="46251"/>
          <a:ext cx="3621881" cy="1156376"/>
        </a:xfrm>
        <a:prstGeom prst="round2Diag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AU" sz="3000" kern="1200" dirty="0"/>
            <a:t>Academic</a:t>
          </a:r>
          <a:endParaRPr lang="en-US" sz="3000" kern="1200" dirty="0"/>
        </a:p>
      </dsp:txBody>
      <dsp:txXfrm>
        <a:off x="60164" y="102701"/>
        <a:ext cx="3508981" cy="1043476"/>
      </dsp:txXfrm>
    </dsp:sp>
    <dsp:sp modelId="{938A66EB-4F6B-9246-863D-9E58B265EFCE}">
      <dsp:nvSpPr>
        <dsp:cNvPr id="0" name=""/>
        <dsp:cNvSpPr/>
      </dsp:nvSpPr>
      <dsp:spPr>
        <a:xfrm>
          <a:off x="3714" y="1202627"/>
          <a:ext cx="3621881" cy="2819120"/>
        </a:xfrm>
        <a:prstGeom prst="round2DiagRect">
          <a:avLst/>
        </a:prstGeom>
        <a:solidFill>
          <a:schemeClr val="accent2">
            <a:tint val="40000"/>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AU" sz="3000" kern="1200" dirty="0"/>
            <a:t>ATAR / GPA</a:t>
          </a:r>
          <a:endParaRPr lang="en-US" sz="3000" kern="1200" dirty="0"/>
        </a:p>
        <a:p>
          <a:pPr marL="285750" lvl="1" indent="-285750" algn="l" defTabSz="1333500">
            <a:lnSpc>
              <a:spcPct val="90000"/>
            </a:lnSpc>
            <a:spcBef>
              <a:spcPct val="0"/>
            </a:spcBef>
            <a:spcAft>
              <a:spcPct val="15000"/>
            </a:spcAft>
            <a:buChar char="•"/>
          </a:pPr>
          <a:r>
            <a:rPr lang="en-AU" sz="3000" kern="1200" dirty="0"/>
            <a:t>Prerequisite subjects</a:t>
          </a:r>
          <a:endParaRPr lang="en-US" sz="3000" kern="1200" dirty="0"/>
        </a:p>
      </dsp:txBody>
      <dsp:txXfrm>
        <a:off x="141332" y="1340245"/>
        <a:ext cx="3346645" cy="2543884"/>
      </dsp:txXfrm>
    </dsp:sp>
    <dsp:sp modelId="{9162FDAF-3779-F342-B92F-C6C7F59B029F}">
      <dsp:nvSpPr>
        <dsp:cNvPr id="0" name=""/>
        <dsp:cNvSpPr/>
      </dsp:nvSpPr>
      <dsp:spPr>
        <a:xfrm>
          <a:off x="4132659" y="46251"/>
          <a:ext cx="3621881" cy="1156376"/>
        </a:xfrm>
        <a:prstGeom prst="round2Diag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AU" sz="3000" kern="1200" dirty="0"/>
            <a:t>Standardised Tests</a:t>
          </a:r>
          <a:endParaRPr lang="en-US" sz="3000" kern="1200" dirty="0"/>
        </a:p>
      </dsp:txBody>
      <dsp:txXfrm>
        <a:off x="4189109" y="102701"/>
        <a:ext cx="3508981" cy="1043476"/>
      </dsp:txXfrm>
    </dsp:sp>
    <dsp:sp modelId="{6C7F7447-1F06-704C-9DDC-E4E09D6F8584}">
      <dsp:nvSpPr>
        <dsp:cNvPr id="0" name=""/>
        <dsp:cNvSpPr/>
      </dsp:nvSpPr>
      <dsp:spPr>
        <a:xfrm>
          <a:off x="4132659" y="1202627"/>
          <a:ext cx="3621881" cy="2819120"/>
        </a:xfrm>
        <a:prstGeom prst="round2DiagRect">
          <a:avLst/>
        </a:prstGeom>
        <a:solidFill>
          <a:schemeClr val="accent1">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AU" sz="3000" kern="1200"/>
            <a:t>UCAT</a:t>
          </a:r>
          <a:endParaRPr lang="en-US" sz="3000" kern="1200"/>
        </a:p>
        <a:p>
          <a:pPr marL="285750" lvl="1" indent="-285750" algn="l" defTabSz="1333500">
            <a:lnSpc>
              <a:spcPct val="90000"/>
            </a:lnSpc>
            <a:spcBef>
              <a:spcPct val="0"/>
            </a:spcBef>
            <a:spcAft>
              <a:spcPct val="15000"/>
            </a:spcAft>
            <a:buChar char="•"/>
          </a:pPr>
          <a:r>
            <a:rPr lang="en-AU" sz="3000" kern="1200" dirty="0"/>
            <a:t>GAMSAT</a:t>
          </a:r>
          <a:endParaRPr lang="en-US" sz="3000" kern="1200" dirty="0"/>
        </a:p>
        <a:p>
          <a:pPr marL="285750" lvl="1" indent="-285750" algn="l" defTabSz="1333500">
            <a:lnSpc>
              <a:spcPct val="90000"/>
            </a:lnSpc>
            <a:spcBef>
              <a:spcPct val="0"/>
            </a:spcBef>
            <a:spcAft>
              <a:spcPct val="15000"/>
            </a:spcAft>
            <a:buChar char="•"/>
          </a:pPr>
          <a:r>
            <a:rPr lang="en-US" sz="3000" kern="1200" dirty="0"/>
            <a:t>Situational judgement test</a:t>
          </a:r>
        </a:p>
      </dsp:txBody>
      <dsp:txXfrm>
        <a:off x="4270277" y="1340245"/>
        <a:ext cx="3346645" cy="2543884"/>
      </dsp:txXfrm>
    </dsp:sp>
    <dsp:sp modelId="{57EEF592-6F11-2441-AC55-7F2CC1C5E7AE}">
      <dsp:nvSpPr>
        <dsp:cNvPr id="0" name=""/>
        <dsp:cNvSpPr/>
      </dsp:nvSpPr>
      <dsp:spPr>
        <a:xfrm>
          <a:off x="8261603" y="46251"/>
          <a:ext cx="3621881" cy="1156376"/>
        </a:xfrm>
        <a:prstGeom prst="round2DiagRect">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AU" sz="3000" kern="1200" dirty="0"/>
            <a:t>Personal suitability</a:t>
          </a:r>
          <a:endParaRPr lang="en-US" sz="3000" kern="1200" dirty="0"/>
        </a:p>
      </dsp:txBody>
      <dsp:txXfrm>
        <a:off x="8318053" y="102701"/>
        <a:ext cx="3508981" cy="1043476"/>
      </dsp:txXfrm>
    </dsp:sp>
    <dsp:sp modelId="{2F063C25-0F06-E849-8548-A13DF8221DBA}">
      <dsp:nvSpPr>
        <dsp:cNvPr id="0" name=""/>
        <dsp:cNvSpPr/>
      </dsp:nvSpPr>
      <dsp:spPr>
        <a:xfrm>
          <a:off x="8261603" y="1202627"/>
          <a:ext cx="3621881" cy="2819120"/>
        </a:xfrm>
        <a:prstGeom prst="round2DiagRect">
          <a:avLst/>
        </a:prstGeom>
        <a:solidFill>
          <a:schemeClr val="tx2">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AU" sz="3000" kern="1200" dirty="0"/>
            <a:t>Psychometric testing</a:t>
          </a:r>
          <a:endParaRPr lang="en-US" sz="3000" kern="1200" dirty="0"/>
        </a:p>
        <a:p>
          <a:pPr marL="285750" lvl="1" indent="-285750" algn="l" defTabSz="1333500">
            <a:lnSpc>
              <a:spcPct val="90000"/>
            </a:lnSpc>
            <a:spcBef>
              <a:spcPct val="0"/>
            </a:spcBef>
            <a:spcAft>
              <a:spcPct val="15000"/>
            </a:spcAft>
            <a:buChar char="•"/>
          </a:pPr>
          <a:r>
            <a:rPr lang="en-AU" sz="3000" kern="1200"/>
            <a:t>Interviews</a:t>
          </a:r>
          <a:endParaRPr lang="en-US" sz="3000" kern="1200"/>
        </a:p>
        <a:p>
          <a:pPr marL="285750" lvl="1" indent="-285750" algn="l" defTabSz="1333500">
            <a:lnSpc>
              <a:spcPct val="90000"/>
            </a:lnSpc>
            <a:spcBef>
              <a:spcPct val="0"/>
            </a:spcBef>
            <a:spcAft>
              <a:spcPct val="15000"/>
            </a:spcAft>
            <a:buChar char="•"/>
          </a:pPr>
          <a:r>
            <a:rPr lang="en-AU" sz="3000" kern="1200"/>
            <a:t>Work experience</a:t>
          </a:r>
          <a:endParaRPr lang="en-US" sz="3000" kern="1200"/>
        </a:p>
      </dsp:txBody>
      <dsp:txXfrm>
        <a:off x="8399221" y="1340245"/>
        <a:ext cx="3346645" cy="2543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FBE9-7C7A-594A-A669-1151B1252FFC}">
      <dsp:nvSpPr>
        <dsp:cNvPr id="0" name=""/>
        <dsp:cNvSpPr/>
      </dsp:nvSpPr>
      <dsp:spPr>
        <a:xfrm>
          <a:off x="3439" y="1332460"/>
          <a:ext cx="2455709" cy="1559375"/>
        </a:xfrm>
        <a:prstGeom prst="roundRect">
          <a:avLst>
            <a:gd name="adj" fmla="val 10000"/>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7ABCBDD-90A3-454D-AD5E-AEBBCB1A3F64}">
      <dsp:nvSpPr>
        <dsp:cNvPr id="0" name=""/>
        <dsp:cNvSpPr/>
      </dsp:nvSpPr>
      <dsp:spPr>
        <a:xfrm>
          <a:off x="276296" y="1591674"/>
          <a:ext cx="2455709" cy="155937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latin typeface="Helvetica Neue" panose="02000503000000020004" pitchFamily="2" charset="0"/>
              <a:ea typeface="Helvetica Neue" panose="02000503000000020004" pitchFamily="2" charset="0"/>
              <a:cs typeface="Helvetica Neue" panose="02000503000000020004" pitchFamily="2" charset="0"/>
            </a:rPr>
            <a:t>Academic performance</a:t>
          </a:r>
          <a:endParaRPr lang="en-US" sz="25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321969" y="1637347"/>
        <a:ext cx="2364363" cy="1468029"/>
      </dsp:txXfrm>
    </dsp:sp>
    <dsp:sp modelId="{36D1B839-D35D-0140-A7EE-92DCBD4BBC7C}">
      <dsp:nvSpPr>
        <dsp:cNvPr id="0" name=""/>
        <dsp:cNvSpPr/>
      </dsp:nvSpPr>
      <dsp:spPr>
        <a:xfrm>
          <a:off x="3004862" y="1332460"/>
          <a:ext cx="2455709" cy="1559375"/>
        </a:xfrm>
        <a:prstGeom prst="roundRect">
          <a:avLst>
            <a:gd name="adj" fmla="val 10000"/>
          </a:avLst>
        </a:prstGeom>
        <a:solidFill>
          <a:schemeClr val="accent6">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9CD1FA-76F6-1F44-B071-3BBA374AADF9}">
      <dsp:nvSpPr>
        <dsp:cNvPr id="0" name=""/>
        <dsp:cNvSpPr/>
      </dsp:nvSpPr>
      <dsp:spPr>
        <a:xfrm>
          <a:off x="3277719" y="1591674"/>
          <a:ext cx="2455709" cy="155937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latin typeface="Helvetica Neue" panose="02000503000000020004" pitchFamily="2" charset="0"/>
              <a:ea typeface="Helvetica Neue" panose="02000503000000020004" pitchFamily="2" charset="0"/>
              <a:cs typeface="Helvetica Neue" panose="02000503000000020004" pitchFamily="2" charset="0"/>
            </a:rPr>
            <a:t>Emotional intelligence</a:t>
          </a:r>
          <a:endParaRPr lang="en-US" sz="25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3323392" y="1637347"/>
        <a:ext cx="2364363" cy="1468029"/>
      </dsp:txXfrm>
    </dsp:sp>
    <dsp:sp modelId="{DEDA921F-E5E5-3B4E-B68E-27CFCED3AE3F}">
      <dsp:nvSpPr>
        <dsp:cNvPr id="0" name=""/>
        <dsp:cNvSpPr/>
      </dsp:nvSpPr>
      <dsp:spPr>
        <a:xfrm>
          <a:off x="6006285" y="1332460"/>
          <a:ext cx="2455709" cy="1559375"/>
        </a:xfrm>
        <a:prstGeom prst="roundRect">
          <a:avLst>
            <a:gd name="adj" fmla="val 10000"/>
          </a:avLst>
        </a:prstGeom>
        <a:solidFill>
          <a:schemeClr val="accent6">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D5691B-CAF5-CF48-8097-EA28730F342B}">
      <dsp:nvSpPr>
        <dsp:cNvPr id="0" name=""/>
        <dsp:cNvSpPr/>
      </dsp:nvSpPr>
      <dsp:spPr>
        <a:xfrm>
          <a:off x="6279142" y="1591674"/>
          <a:ext cx="2455709" cy="155937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latin typeface="Helvetica Neue" panose="02000503000000020004" pitchFamily="2" charset="0"/>
              <a:ea typeface="Helvetica Neue" panose="02000503000000020004" pitchFamily="2" charset="0"/>
              <a:cs typeface="Helvetica Neue" panose="02000503000000020004" pitchFamily="2" charset="0"/>
            </a:rPr>
            <a:t>Demonstration of tenacity</a:t>
          </a:r>
          <a:endParaRPr lang="en-US" sz="25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6324815" y="1637347"/>
        <a:ext cx="2364363" cy="1468029"/>
      </dsp:txXfrm>
    </dsp:sp>
    <dsp:sp modelId="{BFB1E81B-20EE-1648-8FB6-87AC1CC88ECB}">
      <dsp:nvSpPr>
        <dsp:cNvPr id="0" name=""/>
        <dsp:cNvSpPr/>
      </dsp:nvSpPr>
      <dsp:spPr>
        <a:xfrm>
          <a:off x="9007709" y="1332460"/>
          <a:ext cx="2455709" cy="1559375"/>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2BEDC20-0D14-064E-A8E8-0632B6CAE81C}">
      <dsp:nvSpPr>
        <dsp:cNvPr id="0" name=""/>
        <dsp:cNvSpPr/>
      </dsp:nvSpPr>
      <dsp:spPr>
        <a:xfrm>
          <a:off x="9280565" y="1591674"/>
          <a:ext cx="2455709" cy="155937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latin typeface="Helvetica Neue" panose="02000503000000020004" pitchFamily="2" charset="0"/>
              <a:ea typeface="Helvetica Neue" panose="02000503000000020004" pitchFamily="2" charset="0"/>
              <a:cs typeface="Helvetica Neue" panose="02000503000000020004" pitchFamily="2" charset="0"/>
            </a:rPr>
            <a:t>Widening participation</a:t>
          </a:r>
          <a:endParaRPr lang="en-US" sz="25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9326238" y="1637347"/>
        <a:ext cx="2364363" cy="146802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3E049B-39F8-44D4-9B8F-42AD3D16F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BBCFE28-325F-4C3C-8F0D-A0AE517A97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71F9AD-7D37-4888-8B9B-781FD21B16BF}" type="datetimeFigureOut">
              <a:rPr lang="en-AU" smtClean="0"/>
              <a:t>11/5/2025</a:t>
            </a:fld>
            <a:endParaRPr lang="en-AU"/>
          </a:p>
        </p:txBody>
      </p:sp>
      <p:sp>
        <p:nvSpPr>
          <p:cNvPr id="4" name="Footer Placeholder 3">
            <a:extLst>
              <a:ext uri="{FF2B5EF4-FFF2-40B4-BE49-F238E27FC236}">
                <a16:creationId xmlns:a16="http://schemas.microsoft.com/office/drawing/2014/main" id="{4C8CE3B7-0672-4B57-9D30-D10D7E5C5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CBF396D-B88A-41A2-AA38-FD006DE099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AFDE8F-C651-4379-A3B3-52F461E28252}" type="slidenum">
              <a:rPr lang="en-AU" smtClean="0"/>
              <a:t>‹#›</a:t>
            </a:fld>
            <a:endParaRPr lang="en-AU"/>
          </a:p>
        </p:txBody>
      </p:sp>
    </p:spTree>
    <p:extLst>
      <p:ext uri="{BB962C8B-B14F-4D97-AF65-F5344CB8AC3E}">
        <p14:creationId xmlns:p14="http://schemas.microsoft.com/office/powerpoint/2010/main" val="1343053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9A025-9A62-48B8-80D3-02C5887C5AA6}" type="datetimeFigureOut">
              <a:rPr lang="en-AU" smtClean="0"/>
              <a:t>11/5/2025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ED44F-8DE0-4245-B02B-CC95FDAC3EA9}" type="slidenum">
              <a:rPr lang="en-AU" smtClean="0"/>
              <a:t>‹#›</a:t>
            </a:fld>
            <a:endParaRPr lang="en-AU"/>
          </a:p>
        </p:txBody>
      </p:sp>
    </p:spTree>
    <p:extLst>
      <p:ext uri="{BB962C8B-B14F-4D97-AF65-F5344CB8AC3E}">
        <p14:creationId xmlns:p14="http://schemas.microsoft.com/office/powerpoint/2010/main" val="105593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hasn’t changed is the pressure on places, with about 10-20 applicants for every available medical school place in Australia.</a:t>
            </a:r>
          </a:p>
        </p:txBody>
      </p:sp>
      <p:sp>
        <p:nvSpPr>
          <p:cNvPr id="4" name="Slide Number Placeholder 3"/>
          <p:cNvSpPr>
            <a:spLocks noGrp="1"/>
          </p:cNvSpPr>
          <p:nvPr>
            <p:ph type="sldNum" sz="quarter" idx="5"/>
          </p:nvPr>
        </p:nvSpPr>
        <p:spPr/>
        <p:txBody>
          <a:bodyPr/>
          <a:lstStyle/>
          <a:p>
            <a:fld id="{BAAED44F-8DE0-4245-B02B-CC95FDAC3EA9}" type="slidenum">
              <a:rPr lang="en-AU" smtClean="0"/>
              <a:t>3</a:t>
            </a:fld>
            <a:endParaRPr lang="en-AU"/>
          </a:p>
        </p:txBody>
      </p:sp>
    </p:spTree>
    <p:extLst>
      <p:ext uri="{BB962C8B-B14F-4D97-AF65-F5344CB8AC3E}">
        <p14:creationId xmlns:p14="http://schemas.microsoft.com/office/powerpoint/2010/main" val="222990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Undergraduate and graduate entry pathways; institution-specific requirements; common core components.</a:t>
            </a:r>
          </a:p>
          <a:p>
            <a:r>
              <a:rPr lang="en-US" dirty="0"/>
              <a:t>GAMSAT = Science/humanities/essays</a:t>
            </a:r>
          </a:p>
          <a:p>
            <a:r>
              <a:rPr lang="en-US" dirty="0"/>
              <a:t>UCAT = reasoning, decision-making and situational judgement</a:t>
            </a:r>
          </a:p>
          <a:p>
            <a:r>
              <a:rPr lang="en-US" dirty="0" err="1"/>
              <a:t>CasPER</a:t>
            </a:r>
            <a:r>
              <a:rPr lang="en-US" dirty="0"/>
              <a:t> = situational judgement test</a:t>
            </a:r>
          </a:p>
        </p:txBody>
      </p:sp>
      <p:sp>
        <p:nvSpPr>
          <p:cNvPr id="4" name="Slide Number Placeholder 3"/>
          <p:cNvSpPr>
            <a:spLocks noGrp="1"/>
          </p:cNvSpPr>
          <p:nvPr>
            <p:ph type="sldNum" sz="quarter" idx="5"/>
          </p:nvPr>
        </p:nvSpPr>
        <p:spPr/>
        <p:txBody>
          <a:bodyPr/>
          <a:lstStyle/>
          <a:p>
            <a:fld id="{BAAED44F-8DE0-4245-B02B-CC95FDAC3EA9}" type="slidenum">
              <a:rPr lang="en-AU" smtClean="0"/>
              <a:t>4</a:t>
            </a:fld>
            <a:endParaRPr lang="en-AU"/>
          </a:p>
        </p:txBody>
      </p:sp>
    </p:spTree>
    <p:extLst>
      <p:ext uri="{BB962C8B-B14F-4D97-AF65-F5344CB8AC3E}">
        <p14:creationId xmlns:p14="http://schemas.microsoft.com/office/powerpoint/2010/main" val="91470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obliged to produce a totipotent intern. Meaning one that can differentiate into any specialist field, from Emergency Physician to ENT surgeon, from Psychiatrist to Pathologist, from GP to geneticist.</a:t>
            </a:r>
          </a:p>
          <a:p>
            <a:endParaRPr lang="en-US" dirty="0"/>
          </a:p>
          <a:p>
            <a:r>
              <a:rPr lang="en-US" dirty="0"/>
              <a:t>What are unifying traits for all of these careers? What evidence is there that any criteria have an effect on patient care? There is some evidence from the UK to say that </a:t>
            </a:r>
            <a:r>
              <a:rPr lang="en-US" dirty="0" err="1"/>
              <a:t>standardised</a:t>
            </a:r>
            <a:r>
              <a:rPr lang="en-US" dirty="0"/>
              <a:t> entrance exams correlate with performance at medical school…</a:t>
            </a:r>
          </a:p>
        </p:txBody>
      </p:sp>
      <p:sp>
        <p:nvSpPr>
          <p:cNvPr id="4" name="Slide Number Placeholder 3"/>
          <p:cNvSpPr>
            <a:spLocks noGrp="1"/>
          </p:cNvSpPr>
          <p:nvPr>
            <p:ph type="sldNum" sz="quarter" idx="5"/>
          </p:nvPr>
        </p:nvSpPr>
        <p:spPr/>
        <p:txBody>
          <a:bodyPr/>
          <a:lstStyle/>
          <a:p>
            <a:fld id="{BAAED44F-8DE0-4245-B02B-CC95FDAC3EA9}" type="slidenum">
              <a:rPr lang="en-AU" smtClean="0"/>
              <a:t>5</a:t>
            </a:fld>
            <a:endParaRPr lang="en-AU"/>
          </a:p>
        </p:txBody>
      </p:sp>
    </p:spTree>
    <p:extLst>
      <p:ext uri="{BB962C8B-B14F-4D97-AF65-F5344CB8AC3E}">
        <p14:creationId xmlns:p14="http://schemas.microsoft.com/office/powerpoint/2010/main" val="421870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cause of disparate health outcomes is access – partly driven by imbalanced practitioner distribution (geographical). The point is to address health inequities in specific populations, cultural competence (in its broadest sense); a recognition that many people prefer to see a doctor who is like them (</a:t>
            </a:r>
            <a:r>
              <a:rPr lang="en-US" dirty="0" err="1"/>
              <a:t>eg</a:t>
            </a:r>
            <a:r>
              <a:rPr lang="en-US" dirty="0"/>
              <a:t> women) and also anticipation that widening participation will improve geographical and specialty imbalances in the medical profession.</a:t>
            </a:r>
          </a:p>
        </p:txBody>
      </p:sp>
      <p:sp>
        <p:nvSpPr>
          <p:cNvPr id="4" name="Slide Number Placeholder 3"/>
          <p:cNvSpPr>
            <a:spLocks noGrp="1"/>
          </p:cNvSpPr>
          <p:nvPr>
            <p:ph type="sldNum" sz="quarter" idx="5"/>
          </p:nvPr>
        </p:nvSpPr>
        <p:spPr/>
        <p:txBody>
          <a:bodyPr/>
          <a:lstStyle/>
          <a:p>
            <a:fld id="{BAAED44F-8DE0-4245-B02B-CC95FDAC3EA9}" type="slidenum">
              <a:rPr lang="en-AU" smtClean="0"/>
              <a:t>6</a:t>
            </a:fld>
            <a:endParaRPr lang="en-AU"/>
          </a:p>
        </p:txBody>
      </p:sp>
    </p:spTree>
    <p:extLst>
      <p:ext uri="{BB962C8B-B14F-4D97-AF65-F5344CB8AC3E}">
        <p14:creationId xmlns:p14="http://schemas.microsoft.com/office/powerpoint/2010/main" val="426913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approach.</a:t>
            </a:r>
          </a:p>
        </p:txBody>
      </p:sp>
      <p:sp>
        <p:nvSpPr>
          <p:cNvPr id="4" name="Slide Number Placeholder 3"/>
          <p:cNvSpPr>
            <a:spLocks noGrp="1"/>
          </p:cNvSpPr>
          <p:nvPr>
            <p:ph type="sldNum" sz="quarter" idx="5"/>
          </p:nvPr>
        </p:nvSpPr>
        <p:spPr/>
        <p:txBody>
          <a:bodyPr/>
          <a:lstStyle/>
          <a:p>
            <a:fld id="{47C2EBC3-66D5-B54A-91D0-F9212A59B7B3}" type="slidenum">
              <a:rPr lang="en-US" smtClean="0"/>
              <a:t>7</a:t>
            </a:fld>
            <a:endParaRPr lang="en-US"/>
          </a:p>
        </p:txBody>
      </p:sp>
    </p:spTree>
    <p:extLst>
      <p:ext uri="{BB962C8B-B14F-4D97-AF65-F5344CB8AC3E}">
        <p14:creationId xmlns:p14="http://schemas.microsoft.com/office/powerpoint/2010/main" val="199385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pass/fail grading. Recognition of the limitations of quantitative assessment data</a:t>
            </a:r>
          </a:p>
        </p:txBody>
      </p:sp>
      <p:sp>
        <p:nvSpPr>
          <p:cNvPr id="4" name="Slide Number Placeholder 3"/>
          <p:cNvSpPr>
            <a:spLocks noGrp="1"/>
          </p:cNvSpPr>
          <p:nvPr>
            <p:ph type="sldNum" sz="quarter" idx="5"/>
          </p:nvPr>
        </p:nvSpPr>
        <p:spPr/>
        <p:txBody>
          <a:bodyPr/>
          <a:lstStyle/>
          <a:p>
            <a:fld id="{BAAED44F-8DE0-4245-B02B-CC95FDAC3EA9}" type="slidenum">
              <a:rPr lang="en-AU" smtClean="0"/>
              <a:t>8</a:t>
            </a:fld>
            <a:endParaRPr lang="en-AU"/>
          </a:p>
        </p:txBody>
      </p:sp>
    </p:spTree>
    <p:extLst>
      <p:ext uri="{BB962C8B-B14F-4D97-AF65-F5344CB8AC3E}">
        <p14:creationId xmlns:p14="http://schemas.microsoft.com/office/powerpoint/2010/main" val="427671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all highly sought after university programs have a lottery for entry? What might be the unintended consequences? Might this compromise “excellence”? Important not to conflate elitism with excellence or merit</a:t>
            </a:r>
          </a:p>
        </p:txBody>
      </p:sp>
      <p:sp>
        <p:nvSpPr>
          <p:cNvPr id="4" name="Slide Number Placeholder 3"/>
          <p:cNvSpPr>
            <a:spLocks noGrp="1"/>
          </p:cNvSpPr>
          <p:nvPr>
            <p:ph type="sldNum" sz="quarter" idx="5"/>
          </p:nvPr>
        </p:nvSpPr>
        <p:spPr/>
        <p:txBody>
          <a:bodyPr/>
          <a:lstStyle/>
          <a:p>
            <a:fld id="{BAAED44F-8DE0-4245-B02B-CC95FDAC3EA9}" type="slidenum">
              <a:rPr lang="en-AU" smtClean="0"/>
              <a:t>9</a:t>
            </a:fld>
            <a:endParaRPr lang="en-AU"/>
          </a:p>
        </p:txBody>
      </p:sp>
    </p:spTree>
    <p:extLst>
      <p:ext uri="{BB962C8B-B14F-4D97-AF65-F5344CB8AC3E}">
        <p14:creationId xmlns:p14="http://schemas.microsoft.com/office/powerpoint/2010/main" val="140738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63BC3E-8BC0-9941-844D-C5B29BBD726A}"/>
              </a:ext>
              <a:ext uri="{C183D7F6-B498-43B3-948B-1728B52AA6E4}">
                <adec:decorative xmlns:adec="http://schemas.microsoft.com/office/drawing/2017/decorative" val="1"/>
              </a:ext>
            </a:extLst>
          </p:cNvPr>
          <p:cNvSpPr/>
          <p:nvPr userDrawn="1"/>
        </p:nvSpPr>
        <p:spPr>
          <a:xfrm>
            <a:off x="0"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 Placeholder 7">
            <a:extLst>
              <a:ext uri="{FF2B5EF4-FFF2-40B4-BE49-F238E27FC236}">
                <a16:creationId xmlns:a16="http://schemas.microsoft.com/office/drawing/2014/main" id="{7EDA747F-1CB7-F54E-B0A8-CA3CBC597EA1}"/>
              </a:ext>
              <a:ext uri="{C183D7F6-B498-43B3-948B-1728B52AA6E4}">
                <adec:decorative xmlns:adec="http://schemas.microsoft.com/office/drawing/2017/decorative" val="1"/>
              </a:ext>
            </a:extLst>
          </p:cNvPr>
          <p:cNvSpPr>
            <a:spLocks noGrp="1"/>
          </p:cNvSpPr>
          <p:nvPr>
            <p:ph type="body" sz="quarter" idx="10" hasCustomPrompt="1"/>
          </p:nvPr>
        </p:nvSpPr>
        <p:spPr>
          <a:xfrm>
            <a:off x="3929063" y="4833526"/>
            <a:ext cx="7380287" cy="933450"/>
          </a:xfrm>
        </p:spPr>
        <p:txBody>
          <a:bodyPr/>
          <a:lstStyle>
            <a:lvl1pPr algn="r">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20" name="Subtitle 2">
            <a:extLst>
              <a:ext uri="{FF2B5EF4-FFF2-40B4-BE49-F238E27FC236}">
                <a16:creationId xmlns:a16="http://schemas.microsoft.com/office/drawing/2014/main" id="{935F116C-88D5-0D49-809F-8FE443A5E7CD}"/>
              </a:ext>
              <a:ext uri="{C183D7F6-B498-43B3-948B-1728B52AA6E4}">
                <adec:decorative xmlns:adec="http://schemas.microsoft.com/office/drawing/2017/decorative" val="1"/>
              </a:ext>
            </a:extLst>
          </p:cNvPr>
          <p:cNvSpPr>
            <a:spLocks noGrp="1"/>
          </p:cNvSpPr>
          <p:nvPr>
            <p:ph type="subTitle" idx="1" hasCustomPrompt="1"/>
          </p:nvPr>
        </p:nvSpPr>
        <p:spPr>
          <a:xfrm>
            <a:off x="3929063" y="4468172"/>
            <a:ext cx="7380370" cy="392650"/>
          </a:xfrm>
        </p:spPr>
        <p:txBody>
          <a:bodyPr>
            <a:normAutofit/>
          </a:bodyPr>
          <a:lstStyle>
            <a:lvl1pPr marL="0" indent="0" algn="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21" name="Title 1">
            <a:extLst>
              <a:ext uri="{FF2B5EF4-FFF2-40B4-BE49-F238E27FC236}">
                <a16:creationId xmlns:a16="http://schemas.microsoft.com/office/drawing/2014/main" id="{CF636E63-7117-5041-893C-E7302B4C58AC}"/>
              </a:ext>
              <a:ext uri="{C183D7F6-B498-43B3-948B-1728B52AA6E4}">
                <adec:decorative xmlns:adec="http://schemas.microsoft.com/office/drawing/2017/decorative" val="1"/>
              </a:ext>
            </a:extLst>
          </p:cNvPr>
          <p:cNvSpPr>
            <a:spLocks noGrp="1"/>
          </p:cNvSpPr>
          <p:nvPr>
            <p:ph type="ctrTitle" hasCustomPrompt="1"/>
          </p:nvPr>
        </p:nvSpPr>
        <p:spPr>
          <a:xfrm>
            <a:off x="3929063" y="2481443"/>
            <a:ext cx="7380370" cy="1904842"/>
          </a:xfrm>
        </p:spPr>
        <p:txBody>
          <a:bodyPr anchor="ctr">
            <a:normAutofit/>
          </a:bodyPr>
          <a:lstStyle>
            <a:lvl1pPr algn="r">
              <a:defRPr sz="5400" b="1">
                <a:solidFill>
                  <a:schemeClr val="bg1"/>
                </a:solidFill>
              </a:defRPr>
            </a:lvl1pPr>
          </a:lstStyle>
          <a:p>
            <a:r>
              <a:rPr lang="en-US" dirty="0"/>
              <a:t>Click to edit: Presentation Title</a:t>
            </a:r>
            <a:endParaRPr lang="en-AU" dirty="0"/>
          </a:p>
        </p:txBody>
      </p:sp>
      <p:pic>
        <p:nvPicPr>
          <p:cNvPr id="22" name="Picture 21" descr="Logo - Queensland University of Technology">
            <a:extLst>
              <a:ext uri="{FF2B5EF4-FFF2-40B4-BE49-F238E27FC236}">
                <a16:creationId xmlns:a16="http://schemas.microsoft.com/office/drawing/2014/main" id="{DA91A798-491D-074B-8E2D-C132539F5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943" y="503285"/>
            <a:ext cx="1655763" cy="1655763"/>
          </a:xfrm>
          <a:prstGeom prst="rect">
            <a:avLst/>
          </a:prstGeom>
        </p:spPr>
      </p:pic>
    </p:spTree>
    <p:extLst>
      <p:ext uri="{BB962C8B-B14F-4D97-AF65-F5344CB8AC3E}">
        <p14:creationId xmlns:p14="http://schemas.microsoft.com/office/powerpoint/2010/main" val="331613232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4_Two column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BCED1A86-7C00-4B5E-BF2D-030A391AC223}"/>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4" name="Content Placeholder 3">
            <a:extLst>
              <a:ext uri="{FF2B5EF4-FFF2-40B4-BE49-F238E27FC236}">
                <a16:creationId xmlns:a16="http://schemas.microsoft.com/office/drawing/2014/main" id="{CFDA814E-6A9F-478A-8061-C5740CBC088C}"/>
              </a:ext>
              <a:ext uri="{C183D7F6-B498-43B3-948B-1728B52AA6E4}">
                <adec:decorative xmlns:adec="http://schemas.microsoft.com/office/drawing/2017/decorative" val="1"/>
              </a:ext>
            </a:extLst>
          </p:cNvPr>
          <p:cNvSpPr>
            <a:spLocks noGrp="1"/>
          </p:cNvSpPr>
          <p:nvPr>
            <p:ph sz="half" idx="2"/>
          </p:nvPr>
        </p:nvSpPr>
        <p:spPr>
          <a:xfrm>
            <a:off x="6189537" y="1800000"/>
            <a:ext cx="5510463" cy="3960000"/>
          </a:xfrm>
          <a:prstGeom prst="rect">
            <a:avLst/>
          </a:prstGeom>
        </p:spPr>
        <p:txBody>
          <a:bodyPr>
            <a:normAutofit/>
          </a:bodyPr>
          <a:lstStyle>
            <a:lvl1pPr>
              <a:defRPr sz="2000" baseline="0">
                <a:solidFill>
                  <a:srgbClr val="000619"/>
                </a:solidFill>
              </a:defRPr>
            </a:lvl1pPr>
            <a:lvl2pPr>
              <a:defRPr sz="2000" baseline="0">
                <a:solidFill>
                  <a:srgbClr val="000619"/>
                </a:solidFill>
              </a:defRPr>
            </a:lvl2pPr>
            <a:lvl3pPr>
              <a:defRPr sz="2000" baseline="0">
                <a:solidFill>
                  <a:srgbClr val="000619"/>
                </a:solidFill>
              </a:defRPr>
            </a:lvl3pPr>
            <a:lvl4pPr>
              <a:defRPr sz="2000" baseline="0">
                <a:solidFill>
                  <a:srgbClr val="000619"/>
                </a:solidFill>
              </a:defRPr>
            </a:lvl4pPr>
            <a:lvl5pPr>
              <a:defRPr sz="2000" baseline="0">
                <a:solidFill>
                  <a:srgbClr val="000619"/>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Content Placeholder 2">
            <a:extLst>
              <a:ext uri="{FF2B5EF4-FFF2-40B4-BE49-F238E27FC236}">
                <a16:creationId xmlns:a16="http://schemas.microsoft.com/office/drawing/2014/main" id="{AE3B8D85-19EE-40D8-B0FC-72738D139668}"/>
              </a:ext>
              <a:ext uri="{C183D7F6-B498-43B3-948B-1728B52AA6E4}">
                <adec:decorative xmlns:adec="http://schemas.microsoft.com/office/drawing/2017/decorative" val="1"/>
              </a:ext>
            </a:extLst>
          </p:cNvPr>
          <p:cNvSpPr>
            <a:spLocks noGrp="1"/>
          </p:cNvSpPr>
          <p:nvPr>
            <p:ph sz="half" idx="1"/>
          </p:nvPr>
        </p:nvSpPr>
        <p:spPr>
          <a:xfrm>
            <a:off x="468000" y="1800000"/>
            <a:ext cx="5430253" cy="3960000"/>
          </a:xfrm>
          <a:prstGeom prst="rect">
            <a:avLst/>
          </a:prstGeom>
        </p:spPr>
        <p:txBody>
          <a:bodyPr>
            <a:normAutofit/>
          </a:bodyPr>
          <a:lstStyle>
            <a:lvl1pPr>
              <a:defRPr sz="2000" baseline="0">
                <a:solidFill>
                  <a:srgbClr val="1C1C1C"/>
                </a:solidFill>
              </a:defRPr>
            </a:lvl1pPr>
            <a:lvl2pPr>
              <a:defRPr sz="2000" baseline="0">
                <a:solidFill>
                  <a:srgbClr val="1C1C1C"/>
                </a:solidFill>
              </a:defRPr>
            </a:lvl2pPr>
            <a:lvl3pPr>
              <a:defRPr sz="2000" baseline="0">
                <a:solidFill>
                  <a:srgbClr val="1C1C1C"/>
                </a:solidFill>
              </a:defRPr>
            </a:lvl3pPr>
            <a:lvl4pPr>
              <a:defRPr sz="2000" baseline="0">
                <a:solidFill>
                  <a:srgbClr val="1C1C1C"/>
                </a:solidFill>
              </a:defRPr>
            </a:lvl4pPr>
            <a:lvl5pPr>
              <a:defRPr sz="2000" baseline="0">
                <a:solidFill>
                  <a:srgbClr val="1C1C1C"/>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 name="Title 1">
            <a:extLst>
              <a:ext uri="{FF2B5EF4-FFF2-40B4-BE49-F238E27FC236}">
                <a16:creationId xmlns:a16="http://schemas.microsoft.com/office/drawing/2014/main" id="{3D32BEA0-D192-4426-8039-EC77442576C8}"/>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GB"/>
              <a:t>Click to edit Master title style</a:t>
            </a:r>
            <a:endParaRPr lang="en-AU" dirty="0"/>
          </a:p>
        </p:txBody>
      </p:sp>
    </p:spTree>
    <p:extLst>
      <p:ext uri="{BB962C8B-B14F-4D97-AF65-F5344CB8AC3E}">
        <p14:creationId xmlns:p14="http://schemas.microsoft.com/office/powerpoint/2010/main" val="3990707427"/>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5_Dark blue highlight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D0A3-3636-4D52-A40A-89EB4432DC2C}"/>
              </a:ext>
              <a:ext uri="{C183D7F6-B498-43B3-948B-1728B52AA6E4}">
                <adec:decorative xmlns:adec="http://schemas.microsoft.com/office/drawing/2017/decorative" val="1"/>
              </a:ext>
            </a:extLst>
          </p:cNvPr>
          <p:cNvSpPr/>
          <p:nvPr userDrawn="1"/>
        </p:nvSpPr>
        <p:spPr>
          <a:xfrm>
            <a:off x="0" y="0"/>
            <a:ext cx="12192000" cy="6075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hasCustomPrompt="1"/>
          </p:nvPr>
        </p:nvSpPr>
        <p:spPr>
          <a:xfrm>
            <a:off x="468000" y="1800000"/>
            <a:ext cx="11232000" cy="3960000"/>
          </a:xfrm>
          <a:prstGeom prst="rect">
            <a:avLst/>
          </a:prstGeom>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solidFill>
                  <a:schemeClr val="bg1"/>
                </a:solidFill>
              </a:defRPr>
            </a:lvl1pPr>
          </a:lstStyle>
          <a:p>
            <a:r>
              <a:rPr lang="en-GB"/>
              <a:t>Click to edit Master title style</a:t>
            </a:r>
            <a:endParaRPr lang="en-AU" dirty="0"/>
          </a:p>
        </p:txBody>
      </p:sp>
    </p:spTree>
    <p:extLst>
      <p:ext uri="{BB962C8B-B14F-4D97-AF65-F5344CB8AC3E}">
        <p14:creationId xmlns:p14="http://schemas.microsoft.com/office/powerpoint/2010/main" val="134297478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6_bright blue high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D0A3-3636-4D52-A40A-89EB4432DC2C}"/>
              </a:ext>
              <a:ext uri="{C183D7F6-B498-43B3-948B-1728B52AA6E4}">
                <adec:decorative xmlns:adec="http://schemas.microsoft.com/office/drawing/2017/decorative" val="1"/>
              </a:ext>
            </a:extLst>
          </p:cNvPr>
          <p:cNvSpPr/>
          <p:nvPr userDrawn="1"/>
        </p:nvSpPr>
        <p:spPr>
          <a:xfrm>
            <a:off x="0" y="0"/>
            <a:ext cx="12192000" cy="6075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hasCustomPrompt="1"/>
          </p:nvPr>
        </p:nvSpPr>
        <p:spPr>
          <a:xfrm>
            <a:off x="468000" y="1800000"/>
            <a:ext cx="11232000" cy="3960000"/>
          </a:xfrm>
          <a:prstGeom prst="rect">
            <a:avLst/>
          </a:prstGeom>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solidFill>
                  <a:schemeClr val="tx2"/>
                </a:solidFill>
              </a:defRPr>
            </a:lvl1pPr>
          </a:lstStyle>
          <a:p>
            <a:r>
              <a:rPr lang="en-GB"/>
              <a:t>Click to edit Master title style</a:t>
            </a:r>
            <a:endParaRPr lang="en-AU" dirty="0"/>
          </a:p>
        </p:txBody>
      </p:sp>
    </p:spTree>
    <p:extLst>
      <p:ext uri="{BB962C8B-B14F-4D97-AF65-F5344CB8AC3E}">
        <p14:creationId xmlns:p14="http://schemas.microsoft.com/office/powerpoint/2010/main" val="30168369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lank ">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00BC167D-F647-4BE2-BBA9-8ADE0451500E}"/>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Tree>
    <p:extLst>
      <p:ext uri="{BB962C8B-B14F-4D97-AF65-F5344CB8AC3E}">
        <p14:creationId xmlns:p14="http://schemas.microsoft.com/office/powerpoint/2010/main" val="1158394569"/>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hapter Page_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Chapter Title</a:t>
            </a:r>
            <a:endParaRPr lang="en-AU" dirty="0"/>
          </a:p>
        </p:txBody>
      </p:sp>
    </p:spTree>
    <p:extLst>
      <p:ext uri="{BB962C8B-B14F-4D97-AF65-F5344CB8AC3E}">
        <p14:creationId xmlns:p14="http://schemas.microsoft.com/office/powerpoint/2010/main" val="335711390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hapter Page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Chapter Title</a:t>
            </a:r>
            <a:endParaRPr lang="en-AU" dirty="0"/>
          </a:p>
        </p:txBody>
      </p:sp>
    </p:spTree>
    <p:extLst>
      <p:ext uri="{BB962C8B-B14F-4D97-AF65-F5344CB8AC3E}">
        <p14:creationId xmlns:p14="http://schemas.microsoft.com/office/powerpoint/2010/main" val="156665115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hapter Page_C">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Chapter Title</a:t>
            </a:r>
            <a:endParaRPr lang="en-AU" dirty="0"/>
          </a:p>
        </p:txBody>
      </p:sp>
    </p:spTree>
    <p:extLst>
      <p:ext uri="{BB962C8B-B14F-4D97-AF65-F5344CB8AC3E}">
        <p14:creationId xmlns:p14="http://schemas.microsoft.com/office/powerpoint/2010/main" val="223482554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CAA9-E406-47F1-A9BE-27E854E6BB5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flipV="1">
            <a:off x="0" y="234"/>
            <a:ext cx="12192000" cy="6857531"/>
          </a:xfrm>
          <a:prstGeom prst="rect">
            <a:avLst/>
          </a:prstGeom>
        </p:spPr>
      </p:pic>
      <p:sp>
        <p:nvSpPr>
          <p:cNvPr id="8" name="Text Placeholder 7">
            <a:extLst>
              <a:ext uri="{FF2B5EF4-FFF2-40B4-BE49-F238E27FC236}">
                <a16:creationId xmlns:a16="http://schemas.microsoft.com/office/drawing/2014/main" id="{74D90552-88DD-4DA4-992A-7250A7A902D8}"/>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14" name="Subtitle 2">
            <a:extLst>
              <a:ext uri="{FF2B5EF4-FFF2-40B4-BE49-F238E27FC236}">
                <a16:creationId xmlns:a16="http://schemas.microsoft.com/office/drawing/2014/main" id="{38852B28-BE93-4587-9CED-815C7F6AB19E}"/>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13" name="Title 1">
            <a:extLst>
              <a:ext uri="{FF2B5EF4-FFF2-40B4-BE49-F238E27FC236}">
                <a16:creationId xmlns:a16="http://schemas.microsoft.com/office/drawing/2014/main" id="{27AC9D05-6B8D-4C45-A52A-EF3F6CE3D462}"/>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71677179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12886-D20F-4F2C-87BD-AA30C135A362}"/>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Text Placeholder 7">
            <a:extLst>
              <a:ext uri="{FF2B5EF4-FFF2-40B4-BE49-F238E27FC236}">
                <a16:creationId xmlns:a16="http://schemas.microsoft.com/office/drawing/2014/main" id="{7F05BDEE-5B2B-40DE-9598-EC6DAA4C8079}"/>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76E70064-B817-42D9-83A5-81B9B37631A9}"/>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D427DC83-3791-4348-8D31-9DC78A111BB3}"/>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28956881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7EB0A-FD63-4491-8E9A-A41B15A13E4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7635" t="10269" r="2641" b="6"/>
          <a:stretch/>
        </p:blipFill>
        <p:spPr>
          <a:xfrm>
            <a:off x="-1" y="1"/>
            <a:ext cx="12192001" cy="6858000"/>
          </a:xfrm>
          <a:prstGeom prst="rect">
            <a:avLst/>
          </a:prstGeom>
        </p:spPr>
      </p:pic>
      <p:sp>
        <p:nvSpPr>
          <p:cNvPr id="10" name="Text Placeholder 7">
            <a:extLst>
              <a:ext uri="{FF2B5EF4-FFF2-40B4-BE49-F238E27FC236}">
                <a16:creationId xmlns:a16="http://schemas.microsoft.com/office/drawing/2014/main" id="{141F6C71-6539-411D-B9F4-970D4FA64873}"/>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4F34A4F6-0043-4B71-B53D-168738877617}"/>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61B0F8D3-1A5D-4A55-95F5-BD6A49BF3899}"/>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65470105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85495939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41834940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 of Traditional Owner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9B65F8-F29C-4687-97B1-132017B0CAD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087980"/>
          </a:xfrm>
          <a:prstGeom prst="rect">
            <a:avLst/>
          </a:prstGeom>
        </p:spPr>
      </p:pic>
      <p:sp>
        <p:nvSpPr>
          <p:cNvPr id="10" name="TextBox 9">
            <a:extLst>
              <a:ext uri="{FF2B5EF4-FFF2-40B4-BE49-F238E27FC236}">
                <a16:creationId xmlns:a16="http://schemas.microsoft.com/office/drawing/2014/main" id="{47C840F1-E6C3-4979-8FDB-27FC3DA3D710}"/>
              </a:ext>
              <a:ext uri="{C183D7F6-B498-43B3-948B-1728B52AA6E4}">
                <adec:decorative xmlns:adec="http://schemas.microsoft.com/office/drawing/2017/decorative" val="1"/>
              </a:ext>
            </a:extLst>
          </p:cNvPr>
          <p:cNvSpPr txBox="1"/>
          <p:nvPr userDrawn="1"/>
        </p:nvSpPr>
        <p:spPr>
          <a:xfrm>
            <a:off x="3179702" y="3103031"/>
            <a:ext cx="5964654" cy="2339102"/>
          </a:xfrm>
          <a:prstGeom prst="rect">
            <a:avLst/>
          </a:prstGeom>
          <a:noFill/>
        </p:spPr>
        <p:txBody>
          <a:bodyPr wrap="square">
            <a:spAutoFit/>
          </a:bodyPr>
          <a:lstStyle/>
          <a:p>
            <a:pPr marR="0" algn="l" rtl="0">
              <a:lnSpc>
                <a:spcPct val="100000"/>
              </a:lnSpc>
              <a:spcAft>
                <a:spcPts val="600"/>
              </a:spcAft>
            </a:pPr>
            <a:r>
              <a:rPr lang="en-AU" sz="2400" b="0" i="0" u="none" strike="noStrike" baseline="30000" dirty="0">
                <a:solidFill>
                  <a:schemeClr val="bg1"/>
                </a:solidFill>
                <a:latin typeface="+mn-lt"/>
              </a:rPr>
              <a:t>QUT acknowledges the Turrbal and Yugara, as the First Nations owners of the lands where QUT now stands. We pay respect to their Elders, lores, customs and creation spirits. We recognise that these lands have always been places of teaching, research and learning. ​</a:t>
            </a:r>
          </a:p>
          <a:p>
            <a:pPr marR="0" algn="l" rtl="0">
              <a:lnSpc>
                <a:spcPct val="100000"/>
              </a:lnSpc>
              <a:spcAft>
                <a:spcPts val="600"/>
              </a:spcAft>
            </a:pPr>
            <a:r>
              <a:rPr lang="en-AU" sz="2400" b="0" i="0" u="none" strike="noStrike" baseline="30000" dirty="0">
                <a:solidFill>
                  <a:schemeClr val="bg1"/>
                </a:solidFill>
                <a:latin typeface="+mn-lt"/>
              </a:rPr>
              <a:t>QUT acknowledges the important role Aboriginal and Torres Strait Islander people play within the QUT community.​</a:t>
            </a:r>
          </a:p>
          <a:p>
            <a:pPr marR="0" algn="l" rtl="0">
              <a:lnSpc>
                <a:spcPct val="100000"/>
              </a:lnSpc>
              <a:spcAft>
                <a:spcPts val="600"/>
              </a:spcAft>
            </a:pPr>
            <a:endParaRPr lang="en-AU" sz="2400" dirty="0">
              <a:solidFill>
                <a:schemeClr val="bg1"/>
              </a:solidFill>
              <a:latin typeface="+mn-lt"/>
            </a:endParaRPr>
          </a:p>
        </p:txBody>
      </p:sp>
      <p:sp>
        <p:nvSpPr>
          <p:cNvPr id="12" name="TextBox 11">
            <a:extLst>
              <a:ext uri="{FF2B5EF4-FFF2-40B4-BE49-F238E27FC236}">
                <a16:creationId xmlns:a16="http://schemas.microsoft.com/office/drawing/2014/main" id="{0D8FB860-6D57-4BAC-8ECF-0B93F59FD5F7}"/>
              </a:ext>
              <a:ext uri="{C183D7F6-B498-43B3-948B-1728B52AA6E4}">
                <adec:decorative xmlns:adec="http://schemas.microsoft.com/office/drawing/2017/decorative" val="1"/>
              </a:ext>
            </a:extLst>
          </p:cNvPr>
          <p:cNvSpPr txBox="1"/>
          <p:nvPr userDrawn="1"/>
        </p:nvSpPr>
        <p:spPr>
          <a:xfrm>
            <a:off x="3179702" y="2675312"/>
            <a:ext cx="6093994" cy="379591"/>
          </a:xfrm>
          <a:prstGeom prst="rect">
            <a:avLst/>
          </a:prstGeom>
          <a:noFill/>
        </p:spPr>
        <p:txBody>
          <a:bodyPr wrap="square">
            <a:spAutoFit/>
          </a:bodyPr>
          <a:lstStyle/>
          <a:p>
            <a:pPr marR="0" algn="l" rtl="0"/>
            <a:r>
              <a:rPr lang="en-AU" sz="2800" b="1" i="0" u="none" strike="noStrike" baseline="30000" noProof="0">
                <a:solidFill>
                  <a:schemeClr val="bg1"/>
                </a:solidFill>
                <a:latin typeface="Arial" panose="020B0604020202020204" pitchFamily="34" charset="0"/>
              </a:rPr>
              <a:t>ACKNOWLEDGEMENT OF TRADITIONAL OWNERS </a:t>
            </a:r>
          </a:p>
        </p:txBody>
      </p:sp>
    </p:spTree>
    <p:extLst>
      <p:ext uri="{BB962C8B-B14F-4D97-AF65-F5344CB8AC3E}">
        <p14:creationId xmlns:p14="http://schemas.microsoft.com/office/powerpoint/2010/main" val="161064513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 uri="{C183D7F6-B498-43B3-948B-1728B52AA6E4}">
                <adec:decorative xmlns:adec="http://schemas.microsoft.com/office/drawing/2017/decorative" val="1"/>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p:nvPr>
        </p:nvSpPr>
        <p:spPr>
          <a:xfrm>
            <a:off x="468000" y="1800000"/>
            <a:ext cx="11232000" cy="3960000"/>
          </a:xfrm>
          <a:prstGeom prst="rect">
            <a:avLst/>
          </a:prstGeom>
        </p:spPr>
        <p:txBody>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latin typeface="+mj-lt"/>
              </a:defRPr>
            </a:lvl1pPr>
          </a:lstStyle>
          <a:p>
            <a:r>
              <a:rPr lang="en-GB"/>
              <a:t>Click to edit Master title style</a:t>
            </a:r>
            <a:endParaRPr lang="en-AU" dirty="0"/>
          </a:p>
        </p:txBody>
      </p:sp>
    </p:spTree>
    <p:extLst>
      <p:ext uri="{BB962C8B-B14F-4D97-AF65-F5344CB8AC3E}">
        <p14:creationId xmlns:p14="http://schemas.microsoft.com/office/powerpoint/2010/main" val="6916318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GB"/>
              <a:t>Click to edit Master title style</a:t>
            </a:r>
            <a:endParaRPr lang="en-AU" dirty="0"/>
          </a:p>
        </p:txBody>
      </p:sp>
    </p:spTree>
    <p:extLst>
      <p:ext uri="{BB962C8B-B14F-4D97-AF65-F5344CB8AC3E}">
        <p14:creationId xmlns:p14="http://schemas.microsoft.com/office/powerpoint/2010/main" val="5058481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descr="CRICOS No. 00213J">
            <a:extLst>
              <a:ext uri="{FF2B5EF4-FFF2-40B4-BE49-F238E27FC236}">
                <a16:creationId xmlns:a16="http://schemas.microsoft.com/office/drawing/2014/main" id="{3819D453-5A42-99B4-BEE6-9B49622C4FFE}"/>
              </a:ext>
            </a:extLst>
          </p:cNvPr>
          <p:cNvSpPr txBox="1"/>
          <p:nvPr userDrawn="1"/>
        </p:nvSpPr>
        <p:spPr>
          <a:xfrm>
            <a:off x="345920" y="5861551"/>
            <a:ext cx="2815569" cy="169277"/>
          </a:xfrm>
          <a:prstGeom prst="rect">
            <a:avLst/>
          </a:prstGeom>
          <a:noFill/>
        </p:spPr>
        <p:txBody>
          <a:bodyPr wrap="square" rtlCol="0">
            <a:spAutoFit/>
          </a:bodyPr>
          <a:lstStyle/>
          <a:p>
            <a:pPr algn="l"/>
            <a:r>
              <a:rPr lang="en-AU" sz="500" b="0" i="0" dirty="0">
                <a:solidFill>
                  <a:schemeClr val="bg1">
                    <a:lumMod val="50000"/>
                  </a:schemeClr>
                </a:solidFill>
                <a:latin typeface="Arial" panose="020B0604020202020204" pitchFamily="34" charset="0"/>
                <a:cs typeface="Arial" panose="020B0604020202020204" pitchFamily="34" charset="0"/>
              </a:rPr>
              <a:t>TEQSA Provider ID PRV12079 Australian University  |  CRICOS No. 00213J</a:t>
            </a:r>
          </a:p>
        </p:txBody>
      </p:sp>
      <p:pic>
        <p:nvPicPr>
          <p:cNvPr id="10" name="Picture 9">
            <a:extLst>
              <a:ext uri="{FF2B5EF4-FFF2-40B4-BE49-F238E27FC236}">
                <a16:creationId xmlns:a16="http://schemas.microsoft.com/office/drawing/2014/main" id="{104FBEC7-6426-4AEC-A1CC-40670871954C}"/>
              </a:ext>
              <a:ext uri="{C183D7F6-B498-43B3-948B-1728B52AA6E4}">
                <adec:decorative xmlns:adec="http://schemas.microsoft.com/office/drawing/2017/decorative" val="1"/>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 y="6080044"/>
            <a:ext cx="12192000" cy="777956"/>
          </a:xfrm>
          <a:prstGeom prst="rect">
            <a:avLst/>
          </a:prstGeom>
        </p:spPr>
      </p:pic>
      <p:pic>
        <p:nvPicPr>
          <p:cNvPr id="4" name="Picture 3" descr="Logo - Queensland University of Technology">
            <a:extLst>
              <a:ext uri="{FF2B5EF4-FFF2-40B4-BE49-F238E27FC236}">
                <a16:creationId xmlns:a16="http://schemas.microsoft.com/office/drawing/2014/main" id="{771F55EB-84E1-4510-9C72-0DF84EA1B1A4}"/>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1267892" y="6218210"/>
            <a:ext cx="481643" cy="481643"/>
          </a:xfrm>
          <a:prstGeom prst="rect">
            <a:avLst/>
          </a:prstGeom>
        </p:spPr>
      </p:pic>
      <p:sp>
        <p:nvSpPr>
          <p:cNvPr id="5" name="TextBox 4">
            <a:extLst>
              <a:ext uri="{FF2B5EF4-FFF2-40B4-BE49-F238E27FC236}">
                <a16:creationId xmlns:a16="http://schemas.microsoft.com/office/drawing/2014/main" id="{1475DFC8-C02E-4F5E-BE32-FE282B7EF40D}"/>
              </a:ext>
              <a:ext uri="{C183D7F6-B498-43B3-948B-1728B52AA6E4}">
                <adec:decorative xmlns:adec="http://schemas.microsoft.com/office/drawing/2017/decorative" val="1"/>
              </a:ext>
            </a:extLst>
          </p:cNvPr>
          <p:cNvSpPr txBox="1"/>
          <p:nvPr userDrawn="1"/>
        </p:nvSpPr>
        <p:spPr>
          <a:xfrm>
            <a:off x="345921" y="6228200"/>
            <a:ext cx="6049925" cy="446276"/>
          </a:xfrm>
          <a:prstGeom prst="rect">
            <a:avLst/>
          </a:prstGeom>
          <a:noFill/>
        </p:spPr>
        <p:txBody>
          <a:bodyPr wrap="square" rtlCol="0">
            <a:spAutoFit/>
          </a:bodyPr>
          <a:lstStyle/>
          <a:p>
            <a:r>
              <a:rPr lang="en-AU" sz="1200" b="1" dirty="0">
                <a:solidFill>
                  <a:schemeClr val="bg1"/>
                </a:solidFill>
              </a:rPr>
              <a:t>School of Medicine</a:t>
            </a:r>
          </a:p>
          <a:p>
            <a:r>
              <a:rPr lang="en-AU" sz="1100" b="0" dirty="0">
                <a:solidFill>
                  <a:schemeClr val="bg1"/>
                </a:solidFill>
              </a:rPr>
              <a:t>The medical school for the real world</a:t>
            </a:r>
          </a:p>
        </p:txBody>
      </p:sp>
      <p:sp>
        <p:nvSpPr>
          <p:cNvPr id="8" name="Text Placeholder 2">
            <a:extLst>
              <a:ext uri="{FF2B5EF4-FFF2-40B4-BE49-F238E27FC236}">
                <a16:creationId xmlns:a16="http://schemas.microsoft.com/office/drawing/2014/main" id="{1409811D-58FA-4569-BF65-03783DB26BAA}"/>
              </a:ext>
            </a:extLst>
          </p:cNvPr>
          <p:cNvSpPr>
            <a:spLocks noGrp="1"/>
          </p:cNvSpPr>
          <p:nvPr>
            <p:ph type="body" idx="1"/>
          </p:nvPr>
        </p:nvSpPr>
        <p:spPr>
          <a:xfrm>
            <a:off x="468000" y="1800000"/>
            <a:ext cx="11232000" cy="39600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7" name="Title Placeholder 1">
            <a:extLst>
              <a:ext uri="{FF2B5EF4-FFF2-40B4-BE49-F238E27FC236}">
                <a16:creationId xmlns:a16="http://schemas.microsoft.com/office/drawing/2014/main" id="{EF70AB86-8F1E-44CD-82C9-F9C4926C0D76}"/>
              </a:ext>
            </a:extLst>
          </p:cNvPr>
          <p:cNvSpPr>
            <a:spLocks noGrp="1"/>
          </p:cNvSpPr>
          <p:nvPr>
            <p:ph type="title"/>
          </p:nvPr>
        </p:nvSpPr>
        <p:spPr>
          <a:xfrm>
            <a:off x="468000" y="360000"/>
            <a:ext cx="11232000" cy="1332000"/>
          </a:xfrm>
          <a:prstGeom prst="rect">
            <a:avLst/>
          </a:prstGeom>
        </p:spPr>
        <p:txBody>
          <a:bodyPr vert="horz" lIns="91440" tIns="45720" rIns="91440" bIns="45720" rtlCol="0" anchor="ctr">
            <a:normAutofit/>
          </a:bodyPr>
          <a:lstStyle/>
          <a:p>
            <a:r>
              <a:rPr lang="en-GB"/>
              <a:t>Click to edit Master title style</a:t>
            </a:r>
            <a:endParaRPr lang="en-AU" dirty="0"/>
          </a:p>
        </p:txBody>
      </p:sp>
    </p:spTree>
    <p:extLst>
      <p:ext uri="{BB962C8B-B14F-4D97-AF65-F5344CB8AC3E}">
        <p14:creationId xmlns:p14="http://schemas.microsoft.com/office/powerpoint/2010/main" val="32327397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4" r:id="rId5"/>
    <p:sldLayoutId id="2147483668" r:id="rId6"/>
    <p:sldLayoutId id="2147483649" r:id="rId7"/>
    <p:sldLayoutId id="2147483650" r:id="rId8"/>
    <p:sldLayoutId id="2147483665" r:id="rId9"/>
    <p:sldLayoutId id="2147483652" r:id="rId10"/>
    <p:sldLayoutId id="2147483666" r:id="rId11"/>
    <p:sldLayoutId id="2147483667" r:id="rId12"/>
    <p:sldLayoutId id="2147483654" r:id="rId13"/>
    <p:sldLayoutId id="2147483669" r:id="rId14"/>
    <p:sldLayoutId id="2147483670" r:id="rId15"/>
    <p:sldLayoutId id="2147483671" r:id="rId16"/>
  </p:sldLayoutIdLst>
  <p:transition spd="med">
    <p:fade/>
  </p:transition>
  <p:hf sldNum="0" hdr="0" ftr="0" dt="0"/>
  <p:txStyles>
    <p:titleStyle>
      <a:lvl1pPr algn="l" defTabSz="914400" rtl="0" eaLnBrk="1" latinLnBrk="0" hangingPunct="1">
        <a:lnSpc>
          <a:spcPct val="90000"/>
        </a:lnSpc>
        <a:spcBef>
          <a:spcPct val="0"/>
        </a:spcBef>
        <a:buNone/>
        <a:defRPr sz="4400" b="1" kern="1200" baseline="0">
          <a:solidFill>
            <a:srgbClr val="164C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1C1C1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1C1C1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C1C1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C1C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2B0D15-5304-499C-80A8-1E67A6AB4A9E}"/>
              </a:ext>
            </a:extLst>
          </p:cNvPr>
          <p:cNvSpPr>
            <a:spLocks noGrp="1"/>
          </p:cNvSpPr>
          <p:nvPr>
            <p:ph type="ctrTitle"/>
          </p:nvPr>
        </p:nvSpPr>
        <p:spPr/>
        <p:txBody>
          <a:bodyPr/>
          <a:lstStyle/>
          <a:p>
            <a:r>
              <a:rPr lang="en-AU" dirty="0"/>
              <a:t>Medical School Admissions</a:t>
            </a:r>
          </a:p>
        </p:txBody>
      </p:sp>
      <p:sp>
        <p:nvSpPr>
          <p:cNvPr id="9" name="Subtitle 8">
            <a:extLst>
              <a:ext uri="{FF2B5EF4-FFF2-40B4-BE49-F238E27FC236}">
                <a16:creationId xmlns:a16="http://schemas.microsoft.com/office/drawing/2014/main" id="{9FCEDEE2-8E1E-495A-8937-9D2FBEC09BCE}"/>
              </a:ext>
            </a:extLst>
          </p:cNvPr>
          <p:cNvSpPr>
            <a:spLocks noGrp="1"/>
          </p:cNvSpPr>
          <p:nvPr>
            <p:ph type="subTitle" idx="1"/>
          </p:nvPr>
        </p:nvSpPr>
        <p:spPr/>
        <p:txBody>
          <a:bodyPr/>
          <a:lstStyle/>
          <a:p>
            <a:r>
              <a:rPr lang="en-AU" dirty="0"/>
              <a:t>Why a lottery might be a good idea.</a:t>
            </a:r>
          </a:p>
        </p:txBody>
      </p:sp>
      <p:sp>
        <p:nvSpPr>
          <p:cNvPr id="10" name="Text Placeholder 9">
            <a:extLst>
              <a:ext uri="{FF2B5EF4-FFF2-40B4-BE49-F238E27FC236}">
                <a16:creationId xmlns:a16="http://schemas.microsoft.com/office/drawing/2014/main" id="{B0D4457E-D85E-4BD5-AB48-5C83938EC65F}"/>
              </a:ext>
            </a:extLst>
          </p:cNvPr>
          <p:cNvSpPr>
            <a:spLocks noGrp="1"/>
          </p:cNvSpPr>
          <p:nvPr>
            <p:ph type="body" sz="quarter" idx="10"/>
          </p:nvPr>
        </p:nvSpPr>
        <p:spPr>
          <a:xfrm>
            <a:off x="8994710" y="5691673"/>
            <a:ext cx="3066661" cy="998376"/>
          </a:xfrm>
        </p:spPr>
        <p:txBody>
          <a:bodyPr>
            <a:noAutofit/>
          </a:bodyPr>
          <a:lstStyle/>
          <a:p>
            <a:pPr marL="0">
              <a:lnSpc>
                <a:spcPct val="110000"/>
              </a:lnSpc>
              <a:spcBef>
                <a:spcPts val="0"/>
              </a:spcBef>
            </a:pPr>
            <a:r>
              <a:rPr lang="en-AU" sz="2000" b="1" dirty="0"/>
              <a:t>Professor Jen Williams</a:t>
            </a:r>
            <a:br>
              <a:rPr lang="en-AU" sz="2000" b="1" dirty="0"/>
            </a:br>
            <a:r>
              <a:rPr lang="en-AU" sz="2000" b="1" dirty="0"/>
              <a:t>Dean of Medicine</a:t>
            </a:r>
          </a:p>
          <a:p>
            <a:pPr marL="0">
              <a:lnSpc>
                <a:spcPct val="110000"/>
              </a:lnSpc>
              <a:spcBef>
                <a:spcPts val="0"/>
              </a:spcBef>
            </a:pPr>
            <a:r>
              <a:rPr lang="en-AU" sz="2000" b="1" dirty="0"/>
              <a:t>@</a:t>
            </a:r>
            <a:r>
              <a:rPr lang="en-AU" sz="2000" b="1" dirty="0" err="1"/>
              <a:t>DrJenWilliams</a:t>
            </a:r>
            <a:endParaRPr lang="en-AU" sz="2000" b="1" dirty="0"/>
          </a:p>
        </p:txBody>
      </p:sp>
    </p:spTree>
    <p:extLst>
      <p:ext uri="{BB962C8B-B14F-4D97-AF65-F5344CB8AC3E}">
        <p14:creationId xmlns:p14="http://schemas.microsoft.com/office/powerpoint/2010/main" val="390038316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5F87E-DAB6-05D8-D5EB-1A2472E083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3E7774-078F-BB49-03F7-31C797BE0715}"/>
              </a:ext>
            </a:extLst>
          </p:cNvPr>
          <p:cNvSpPr>
            <a:spLocks noGrp="1"/>
          </p:cNvSpPr>
          <p:nvPr>
            <p:ph type="ctrTitle"/>
          </p:nvPr>
        </p:nvSpPr>
        <p:spPr/>
        <p:txBody>
          <a:bodyPr/>
          <a:lstStyle/>
          <a:p>
            <a:r>
              <a:rPr lang="en-AU" dirty="0"/>
              <a:t>Medical School Admissions</a:t>
            </a:r>
          </a:p>
        </p:txBody>
      </p:sp>
      <p:sp>
        <p:nvSpPr>
          <p:cNvPr id="9" name="Subtitle 8">
            <a:extLst>
              <a:ext uri="{FF2B5EF4-FFF2-40B4-BE49-F238E27FC236}">
                <a16:creationId xmlns:a16="http://schemas.microsoft.com/office/drawing/2014/main" id="{F9B2287E-0A72-E028-7536-50588458E450}"/>
              </a:ext>
            </a:extLst>
          </p:cNvPr>
          <p:cNvSpPr>
            <a:spLocks noGrp="1"/>
          </p:cNvSpPr>
          <p:nvPr>
            <p:ph type="subTitle" idx="1"/>
          </p:nvPr>
        </p:nvSpPr>
        <p:spPr/>
        <p:txBody>
          <a:bodyPr/>
          <a:lstStyle/>
          <a:p>
            <a:r>
              <a:rPr lang="en-AU" dirty="0"/>
              <a:t>Why a lottery might be a good idea.</a:t>
            </a:r>
          </a:p>
        </p:txBody>
      </p:sp>
      <p:sp>
        <p:nvSpPr>
          <p:cNvPr id="10" name="Text Placeholder 9">
            <a:extLst>
              <a:ext uri="{FF2B5EF4-FFF2-40B4-BE49-F238E27FC236}">
                <a16:creationId xmlns:a16="http://schemas.microsoft.com/office/drawing/2014/main" id="{F3B28594-DAB5-6188-A470-A3D2603D28F2}"/>
              </a:ext>
            </a:extLst>
          </p:cNvPr>
          <p:cNvSpPr>
            <a:spLocks noGrp="1"/>
          </p:cNvSpPr>
          <p:nvPr>
            <p:ph type="body" sz="quarter" idx="10"/>
          </p:nvPr>
        </p:nvSpPr>
        <p:spPr>
          <a:xfrm>
            <a:off x="8994710" y="5691673"/>
            <a:ext cx="3066661" cy="998376"/>
          </a:xfrm>
        </p:spPr>
        <p:txBody>
          <a:bodyPr>
            <a:noAutofit/>
          </a:bodyPr>
          <a:lstStyle/>
          <a:p>
            <a:pPr marL="0">
              <a:lnSpc>
                <a:spcPct val="110000"/>
              </a:lnSpc>
              <a:spcBef>
                <a:spcPts val="0"/>
              </a:spcBef>
            </a:pPr>
            <a:r>
              <a:rPr lang="en-AU" sz="2000" b="1" dirty="0"/>
              <a:t>Professor Jen Williams</a:t>
            </a:r>
            <a:br>
              <a:rPr lang="en-AU" sz="2000" b="1" dirty="0"/>
            </a:br>
            <a:r>
              <a:rPr lang="en-AU" sz="2000" b="1" dirty="0"/>
              <a:t>Dean of Medicine</a:t>
            </a:r>
          </a:p>
          <a:p>
            <a:pPr marL="0">
              <a:lnSpc>
                <a:spcPct val="110000"/>
              </a:lnSpc>
              <a:spcBef>
                <a:spcPts val="0"/>
              </a:spcBef>
            </a:pPr>
            <a:r>
              <a:rPr lang="en-AU" sz="2000" b="1" dirty="0"/>
              <a:t>@</a:t>
            </a:r>
            <a:r>
              <a:rPr lang="en-AU" sz="2000" b="1" dirty="0" err="1"/>
              <a:t>DrJenWilliams</a:t>
            </a:r>
            <a:endParaRPr lang="en-AU" sz="2000" b="1" dirty="0"/>
          </a:p>
        </p:txBody>
      </p:sp>
    </p:spTree>
    <p:extLst>
      <p:ext uri="{BB962C8B-B14F-4D97-AF65-F5344CB8AC3E}">
        <p14:creationId xmlns:p14="http://schemas.microsoft.com/office/powerpoint/2010/main" val="127890005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11208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3DE46-E41D-5EC0-6550-FE103E520517}"/>
              </a:ext>
            </a:extLst>
          </p:cNvPr>
          <p:cNvSpPr>
            <a:spLocks noGrp="1"/>
          </p:cNvSpPr>
          <p:nvPr>
            <p:ph type="title"/>
          </p:nvPr>
        </p:nvSpPr>
        <p:spPr/>
        <p:txBody>
          <a:bodyPr/>
          <a:lstStyle/>
          <a:p>
            <a:r>
              <a:rPr lang="en-US" dirty="0"/>
              <a:t>History of Medical School Admissions</a:t>
            </a:r>
          </a:p>
        </p:txBody>
      </p:sp>
      <p:sp>
        <p:nvSpPr>
          <p:cNvPr id="10" name="Content Placeholder 6" descr="Marker with solid fill">
            <a:extLst>
              <a:ext uri="{FF2B5EF4-FFF2-40B4-BE49-F238E27FC236}">
                <a16:creationId xmlns:a16="http://schemas.microsoft.com/office/drawing/2014/main" id="{DB831D46-A434-1BF4-7810-865AA09729B9}"/>
              </a:ext>
            </a:extLst>
          </p:cNvPr>
          <p:cNvSpPr/>
          <p:nvPr/>
        </p:nvSpPr>
        <p:spPr>
          <a:xfrm>
            <a:off x="1088786" y="1812381"/>
            <a:ext cx="398745" cy="647700"/>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accent6">
              <a:lumMod val="75000"/>
            </a:schemeClr>
          </a:solidFill>
          <a:ln w="9525" cap="flat">
            <a:noFill/>
            <a:prstDash val="solid"/>
            <a:miter/>
          </a:ln>
        </p:spPr>
        <p:txBody>
          <a:bodyPr rtlCol="0" anchor="ctr"/>
          <a:lstStyle/>
          <a:p>
            <a:endParaRPr lang="en-US" dirty="0"/>
          </a:p>
        </p:txBody>
      </p:sp>
      <p:sp>
        <p:nvSpPr>
          <p:cNvPr id="14" name="TextBox 13">
            <a:extLst>
              <a:ext uri="{FF2B5EF4-FFF2-40B4-BE49-F238E27FC236}">
                <a16:creationId xmlns:a16="http://schemas.microsoft.com/office/drawing/2014/main" id="{91CAF221-C79F-FDEE-4BDB-06E99AA5FB7D}"/>
              </a:ext>
            </a:extLst>
          </p:cNvPr>
          <p:cNvSpPr txBox="1"/>
          <p:nvPr/>
        </p:nvSpPr>
        <p:spPr>
          <a:xfrm>
            <a:off x="653143" y="2948471"/>
            <a:ext cx="1324947" cy="646331"/>
          </a:xfrm>
          <a:prstGeom prst="rect">
            <a:avLst/>
          </a:prstGeom>
          <a:noFill/>
          <a:ln w="15875">
            <a:solidFill>
              <a:schemeClr val="tx2"/>
            </a:solidFill>
          </a:ln>
        </p:spPr>
        <p:txBody>
          <a:bodyPr wrap="square" rtlCol="0">
            <a:spAutoFit/>
          </a:bodyPr>
          <a:lstStyle/>
          <a:p>
            <a:pPr algn="ctr"/>
            <a:r>
              <a:rPr lang="en-US" b="1" dirty="0"/>
              <a:t>1970s-80s</a:t>
            </a:r>
          </a:p>
          <a:p>
            <a:pPr algn="ctr"/>
            <a:r>
              <a:rPr lang="en-US" b="1" dirty="0"/>
              <a:t>Academic</a:t>
            </a:r>
          </a:p>
        </p:txBody>
      </p:sp>
      <p:sp>
        <p:nvSpPr>
          <p:cNvPr id="16" name="Content Placeholder 6" descr="Marker with solid fill">
            <a:extLst>
              <a:ext uri="{FF2B5EF4-FFF2-40B4-BE49-F238E27FC236}">
                <a16:creationId xmlns:a16="http://schemas.microsoft.com/office/drawing/2014/main" id="{763AA20C-066F-E0A8-E19A-6B43F7C5A5E9}"/>
              </a:ext>
            </a:extLst>
          </p:cNvPr>
          <p:cNvSpPr/>
          <p:nvPr/>
        </p:nvSpPr>
        <p:spPr>
          <a:xfrm>
            <a:off x="2978618" y="2100580"/>
            <a:ext cx="398745" cy="647700"/>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accent6">
              <a:lumMod val="60000"/>
              <a:lumOff val="40000"/>
            </a:schemeClr>
          </a:solidFill>
          <a:ln w="9525"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9FF7CA02-0EDE-1010-6830-4244708CBB01}"/>
              </a:ext>
            </a:extLst>
          </p:cNvPr>
          <p:cNvSpPr txBox="1"/>
          <p:nvPr/>
        </p:nvSpPr>
        <p:spPr>
          <a:xfrm>
            <a:off x="2462963" y="3176858"/>
            <a:ext cx="1490287" cy="923330"/>
          </a:xfrm>
          <a:prstGeom prst="rect">
            <a:avLst/>
          </a:prstGeom>
          <a:noFill/>
          <a:ln w="15875">
            <a:solidFill>
              <a:schemeClr val="tx2"/>
            </a:solidFill>
          </a:ln>
        </p:spPr>
        <p:txBody>
          <a:bodyPr wrap="square" rtlCol="0">
            <a:spAutoFit/>
          </a:bodyPr>
          <a:lstStyle/>
          <a:p>
            <a:pPr algn="ctr"/>
            <a:r>
              <a:rPr lang="en-US" b="1" dirty="0"/>
              <a:t>1990s</a:t>
            </a:r>
          </a:p>
          <a:p>
            <a:pPr algn="ctr"/>
            <a:r>
              <a:rPr lang="en-US" b="1" dirty="0"/>
              <a:t>GAMSAT &amp;</a:t>
            </a:r>
          </a:p>
          <a:p>
            <a:pPr algn="ctr"/>
            <a:r>
              <a:rPr lang="en-US" b="1" dirty="0"/>
              <a:t>Interview</a:t>
            </a:r>
          </a:p>
        </p:txBody>
      </p:sp>
      <p:sp>
        <p:nvSpPr>
          <p:cNvPr id="18" name="Content Placeholder 6" descr="Marker with solid fill">
            <a:extLst>
              <a:ext uri="{FF2B5EF4-FFF2-40B4-BE49-F238E27FC236}">
                <a16:creationId xmlns:a16="http://schemas.microsoft.com/office/drawing/2014/main" id="{0F404ABC-C1A2-8F0B-9D13-C7DE544EC4B4}"/>
              </a:ext>
            </a:extLst>
          </p:cNvPr>
          <p:cNvSpPr/>
          <p:nvPr/>
        </p:nvSpPr>
        <p:spPr>
          <a:xfrm>
            <a:off x="4840991" y="2477853"/>
            <a:ext cx="398745" cy="647700"/>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accent6">
              <a:lumMod val="40000"/>
              <a:lumOff val="60000"/>
            </a:schemeClr>
          </a:solidFill>
          <a:ln w="952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6431D75A-B95F-5CA2-6EAA-90702366E85C}"/>
              </a:ext>
            </a:extLst>
          </p:cNvPr>
          <p:cNvSpPr txBox="1"/>
          <p:nvPr/>
        </p:nvSpPr>
        <p:spPr>
          <a:xfrm>
            <a:off x="4377889" y="3616668"/>
            <a:ext cx="1324947" cy="646331"/>
          </a:xfrm>
          <a:prstGeom prst="rect">
            <a:avLst/>
          </a:prstGeom>
          <a:noFill/>
          <a:ln w="15875">
            <a:solidFill>
              <a:schemeClr val="tx2"/>
            </a:solidFill>
          </a:ln>
        </p:spPr>
        <p:txBody>
          <a:bodyPr wrap="square" rtlCol="0">
            <a:spAutoFit/>
          </a:bodyPr>
          <a:lstStyle/>
          <a:p>
            <a:pPr algn="ctr"/>
            <a:r>
              <a:rPr lang="en-US" b="1" dirty="0"/>
              <a:t>2000s</a:t>
            </a:r>
            <a:br>
              <a:rPr lang="en-US" b="1" dirty="0"/>
            </a:br>
            <a:r>
              <a:rPr lang="en-US" b="1" dirty="0"/>
              <a:t>MMIs</a:t>
            </a:r>
          </a:p>
        </p:txBody>
      </p:sp>
      <p:sp>
        <p:nvSpPr>
          <p:cNvPr id="20" name="Content Placeholder 6" descr="Marker with solid fill">
            <a:extLst>
              <a:ext uri="{FF2B5EF4-FFF2-40B4-BE49-F238E27FC236}">
                <a16:creationId xmlns:a16="http://schemas.microsoft.com/office/drawing/2014/main" id="{E4E99DB3-D8F2-4ECE-5CF0-5C4B6F406322}"/>
              </a:ext>
            </a:extLst>
          </p:cNvPr>
          <p:cNvSpPr/>
          <p:nvPr/>
        </p:nvSpPr>
        <p:spPr>
          <a:xfrm>
            <a:off x="6702226" y="2803743"/>
            <a:ext cx="398745" cy="647700"/>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accent6">
              <a:lumMod val="20000"/>
              <a:lumOff val="80000"/>
            </a:schemeClr>
          </a:solidFill>
          <a:ln w="9525" cap="flat">
            <a:noFill/>
            <a:prstDash val="solid"/>
            <a:miter/>
          </a:ln>
        </p:spPr>
        <p:txBody>
          <a:bodyPr rtlCol="0" anchor="ctr"/>
          <a:lstStyle/>
          <a:p>
            <a:endParaRPr lang="en-US" dirty="0"/>
          </a:p>
        </p:txBody>
      </p:sp>
      <p:sp>
        <p:nvSpPr>
          <p:cNvPr id="21" name="TextBox 20">
            <a:extLst>
              <a:ext uri="{FF2B5EF4-FFF2-40B4-BE49-F238E27FC236}">
                <a16:creationId xmlns:a16="http://schemas.microsoft.com/office/drawing/2014/main" id="{471B93DB-A98F-B35A-0E78-C59A2792C70D}"/>
              </a:ext>
            </a:extLst>
          </p:cNvPr>
          <p:cNvSpPr txBox="1"/>
          <p:nvPr/>
        </p:nvSpPr>
        <p:spPr>
          <a:xfrm>
            <a:off x="6239124" y="3942558"/>
            <a:ext cx="1324947" cy="646331"/>
          </a:xfrm>
          <a:prstGeom prst="rect">
            <a:avLst/>
          </a:prstGeom>
          <a:noFill/>
          <a:ln w="15875">
            <a:solidFill>
              <a:schemeClr val="tx2"/>
            </a:solidFill>
          </a:ln>
        </p:spPr>
        <p:txBody>
          <a:bodyPr wrap="square" rtlCol="0">
            <a:spAutoFit/>
          </a:bodyPr>
          <a:lstStyle/>
          <a:p>
            <a:pPr algn="ctr"/>
            <a:r>
              <a:rPr lang="en-US" b="1" dirty="0"/>
              <a:t>2010s</a:t>
            </a:r>
          </a:p>
          <a:p>
            <a:pPr algn="ctr"/>
            <a:r>
              <a:rPr lang="en-US" b="1" dirty="0"/>
              <a:t>Pathways</a:t>
            </a:r>
          </a:p>
        </p:txBody>
      </p:sp>
      <p:sp>
        <p:nvSpPr>
          <p:cNvPr id="22" name="Content Placeholder 6" descr="Marker with solid fill">
            <a:extLst>
              <a:ext uri="{FF2B5EF4-FFF2-40B4-BE49-F238E27FC236}">
                <a16:creationId xmlns:a16="http://schemas.microsoft.com/office/drawing/2014/main" id="{D05C7B9D-FDF6-3C33-F63C-BE49E710FB24}"/>
              </a:ext>
            </a:extLst>
          </p:cNvPr>
          <p:cNvSpPr/>
          <p:nvPr/>
        </p:nvSpPr>
        <p:spPr>
          <a:xfrm>
            <a:off x="8536002" y="3126909"/>
            <a:ext cx="398745" cy="647700"/>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accent2">
              <a:lumMod val="20000"/>
              <a:lumOff val="80000"/>
            </a:schemeClr>
          </a:solidFill>
          <a:ln w="9525" cap="flat">
            <a:noFill/>
            <a:prstDash val="solid"/>
            <a:miter/>
          </a:ln>
        </p:spPr>
        <p:txBody>
          <a:bodyPr rtlCol="0" anchor="ctr"/>
          <a:lstStyle/>
          <a:p>
            <a:endParaRPr lang="en-US" dirty="0"/>
          </a:p>
        </p:txBody>
      </p:sp>
      <p:sp>
        <p:nvSpPr>
          <p:cNvPr id="23" name="TextBox 22">
            <a:extLst>
              <a:ext uri="{FF2B5EF4-FFF2-40B4-BE49-F238E27FC236}">
                <a16:creationId xmlns:a16="http://schemas.microsoft.com/office/drawing/2014/main" id="{3D35D1A3-85C5-D457-31F5-AF4F6CCE680D}"/>
              </a:ext>
            </a:extLst>
          </p:cNvPr>
          <p:cNvSpPr txBox="1"/>
          <p:nvPr/>
        </p:nvSpPr>
        <p:spPr>
          <a:xfrm>
            <a:off x="8011710" y="4262999"/>
            <a:ext cx="1531608" cy="646331"/>
          </a:xfrm>
          <a:prstGeom prst="rect">
            <a:avLst/>
          </a:prstGeom>
          <a:noFill/>
          <a:ln w="15875">
            <a:solidFill>
              <a:schemeClr val="tx2"/>
            </a:solidFill>
          </a:ln>
        </p:spPr>
        <p:txBody>
          <a:bodyPr wrap="square" rtlCol="0">
            <a:spAutoFit/>
          </a:bodyPr>
          <a:lstStyle/>
          <a:p>
            <a:pPr algn="ctr"/>
            <a:r>
              <a:rPr lang="en-US" b="1" dirty="0"/>
              <a:t>2020s</a:t>
            </a:r>
          </a:p>
          <a:p>
            <a:pPr algn="ctr"/>
            <a:r>
              <a:rPr lang="en-US" b="1" dirty="0"/>
              <a:t>SJT &amp; tech</a:t>
            </a:r>
          </a:p>
        </p:txBody>
      </p:sp>
      <p:cxnSp>
        <p:nvCxnSpPr>
          <p:cNvPr id="25" name="Straight Connector 24">
            <a:extLst>
              <a:ext uri="{FF2B5EF4-FFF2-40B4-BE49-F238E27FC236}">
                <a16:creationId xmlns:a16="http://schemas.microsoft.com/office/drawing/2014/main" id="{9EAF69FF-8A62-8EC8-41D6-EA8718E6A3B0}"/>
              </a:ext>
            </a:extLst>
          </p:cNvPr>
          <p:cNvCxnSpPr>
            <a:cxnSpLocks/>
          </p:cNvCxnSpPr>
          <p:nvPr/>
        </p:nvCxnSpPr>
        <p:spPr>
          <a:xfrm>
            <a:off x="821094" y="2477853"/>
            <a:ext cx="9974888" cy="1785146"/>
          </a:xfrm>
          <a:prstGeom prst="line">
            <a:avLst/>
          </a:prstGeom>
          <a:ln w="603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6" descr="Marker with solid fill">
            <a:extLst>
              <a:ext uri="{FF2B5EF4-FFF2-40B4-BE49-F238E27FC236}">
                <a16:creationId xmlns:a16="http://schemas.microsoft.com/office/drawing/2014/main" id="{6A896F61-5316-B0B8-41CE-18A730D6FFEF}"/>
              </a:ext>
            </a:extLst>
          </p:cNvPr>
          <p:cNvSpPr/>
          <p:nvPr/>
        </p:nvSpPr>
        <p:spPr>
          <a:xfrm>
            <a:off x="10397237" y="3452799"/>
            <a:ext cx="398745" cy="647700"/>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bg2"/>
          </a:solidFill>
          <a:ln w="9525" cap="flat">
            <a:noFill/>
            <a:prstDash val="solid"/>
            <a:miter/>
          </a:ln>
        </p:spPr>
        <p:txBody>
          <a:bodyPr rtlCol="0" anchor="ctr"/>
          <a:lstStyle/>
          <a:p>
            <a:endParaRPr lang="en-US" dirty="0"/>
          </a:p>
        </p:txBody>
      </p:sp>
      <p:sp>
        <p:nvSpPr>
          <p:cNvPr id="27" name="TextBox 26">
            <a:extLst>
              <a:ext uri="{FF2B5EF4-FFF2-40B4-BE49-F238E27FC236}">
                <a16:creationId xmlns:a16="http://schemas.microsoft.com/office/drawing/2014/main" id="{7CEE7EA3-FE82-0A51-FB1D-FFE5EC1A2627}"/>
              </a:ext>
            </a:extLst>
          </p:cNvPr>
          <p:cNvSpPr txBox="1"/>
          <p:nvPr/>
        </p:nvSpPr>
        <p:spPr>
          <a:xfrm>
            <a:off x="9961594" y="4588889"/>
            <a:ext cx="1324947" cy="646331"/>
          </a:xfrm>
          <a:prstGeom prst="rect">
            <a:avLst/>
          </a:prstGeom>
          <a:noFill/>
          <a:ln w="15875">
            <a:solidFill>
              <a:schemeClr val="tx2"/>
            </a:solidFill>
          </a:ln>
        </p:spPr>
        <p:txBody>
          <a:bodyPr wrap="square" rtlCol="0">
            <a:spAutoFit/>
          </a:bodyPr>
          <a:lstStyle/>
          <a:p>
            <a:pPr algn="ctr"/>
            <a:r>
              <a:rPr lang="en-US" b="1" dirty="0"/>
              <a:t>2030s</a:t>
            </a:r>
          </a:p>
          <a:p>
            <a:pPr algn="ctr"/>
            <a:r>
              <a:rPr lang="en-US" b="1" dirty="0"/>
              <a:t>Lottery</a:t>
            </a:r>
          </a:p>
        </p:txBody>
      </p:sp>
    </p:spTree>
    <p:extLst>
      <p:ext uri="{BB962C8B-B14F-4D97-AF65-F5344CB8AC3E}">
        <p14:creationId xmlns:p14="http://schemas.microsoft.com/office/powerpoint/2010/main" val="284612588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a:xfrm>
            <a:off x="468000" y="360000"/>
            <a:ext cx="11232000" cy="1332000"/>
          </a:xfrm>
        </p:spPr>
        <p:txBody>
          <a:bodyPr anchor="ctr">
            <a:normAutofit/>
          </a:bodyPr>
          <a:lstStyle/>
          <a:p>
            <a:r>
              <a:rPr lang="en-AU" dirty="0"/>
              <a:t>Medical School Admissions (Australia)</a:t>
            </a:r>
          </a:p>
        </p:txBody>
      </p:sp>
      <p:graphicFrame>
        <p:nvGraphicFramePr>
          <p:cNvPr id="8" name="Content Placeholder 5">
            <a:extLst>
              <a:ext uri="{FF2B5EF4-FFF2-40B4-BE49-F238E27FC236}">
                <a16:creationId xmlns:a16="http://schemas.microsoft.com/office/drawing/2014/main" id="{F50F8D77-D265-116B-4B1C-6C8F4F54DC50}"/>
              </a:ext>
            </a:extLst>
          </p:cNvPr>
          <p:cNvGraphicFramePr>
            <a:graphicFrameLocks noGrp="1"/>
          </p:cNvGraphicFramePr>
          <p:nvPr>
            <p:ph idx="1"/>
            <p:extLst>
              <p:ext uri="{D42A27DB-BD31-4B8C-83A1-F6EECF244321}">
                <p14:modId xmlns:p14="http://schemas.microsoft.com/office/powerpoint/2010/main" val="1826346040"/>
              </p:ext>
            </p:extLst>
          </p:nvPr>
        </p:nvGraphicFramePr>
        <p:xfrm>
          <a:off x="149290" y="1692000"/>
          <a:ext cx="11887200" cy="406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67923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5921C-9A78-A88D-B28B-7E482BA8E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5999" cy="6102218"/>
          </a:xfrm>
          <a:prstGeom prst="rect">
            <a:avLst/>
          </a:prstGeom>
        </p:spPr>
      </p:pic>
      <p:pic>
        <p:nvPicPr>
          <p:cNvPr id="6" name="Picture 5" descr="A unicorn on a hilltop">
            <a:extLst>
              <a:ext uri="{FF2B5EF4-FFF2-40B4-BE49-F238E27FC236}">
                <a16:creationId xmlns:a16="http://schemas.microsoft.com/office/drawing/2014/main" id="{6D31A568-FA4F-F60E-3C6B-2C14460BE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1"/>
            <a:ext cx="7772400" cy="6102219"/>
          </a:xfrm>
          <a:prstGeom prst="rect">
            <a:avLst/>
          </a:prstGeom>
        </p:spPr>
      </p:pic>
      <p:pic>
        <p:nvPicPr>
          <p:cNvPr id="8" name="Picture 7" descr="Artistic yellow swirling in water">
            <a:extLst>
              <a:ext uri="{FF2B5EF4-FFF2-40B4-BE49-F238E27FC236}">
                <a16:creationId xmlns:a16="http://schemas.microsoft.com/office/drawing/2014/main" id="{7C8043E6-22AC-0AA9-912A-0DE5BBE84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95902" cy="6102220"/>
          </a:xfrm>
          <a:prstGeom prst="rect">
            <a:avLst/>
          </a:prstGeom>
        </p:spPr>
      </p:pic>
      <p:sp>
        <p:nvSpPr>
          <p:cNvPr id="3" name="Title 2">
            <a:extLst>
              <a:ext uri="{FF2B5EF4-FFF2-40B4-BE49-F238E27FC236}">
                <a16:creationId xmlns:a16="http://schemas.microsoft.com/office/drawing/2014/main" id="{E9AA5715-B67F-5C50-5876-5F11A236B083}"/>
              </a:ext>
            </a:extLst>
          </p:cNvPr>
          <p:cNvSpPr>
            <a:spLocks noGrp="1"/>
          </p:cNvSpPr>
          <p:nvPr>
            <p:ph type="title"/>
          </p:nvPr>
        </p:nvSpPr>
        <p:spPr/>
        <p:txBody>
          <a:bodyPr/>
          <a:lstStyle/>
          <a:p>
            <a:pPr algn="ctr"/>
            <a:r>
              <a:rPr lang="en-US" dirty="0">
                <a:solidFill>
                  <a:schemeClr val="bg1"/>
                </a:solidFill>
              </a:rPr>
              <a:t>But what are we looking for?</a:t>
            </a:r>
          </a:p>
        </p:txBody>
      </p:sp>
    </p:spTree>
    <p:extLst>
      <p:ext uri="{BB962C8B-B14F-4D97-AF65-F5344CB8AC3E}">
        <p14:creationId xmlns:p14="http://schemas.microsoft.com/office/powerpoint/2010/main" val="122473180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6ED2E-CEE0-DDC3-DCA8-1F5DA17D1F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36147F-AF95-76FE-C1B0-87666441E76D}"/>
              </a:ext>
            </a:extLst>
          </p:cNvPr>
          <p:cNvSpPr>
            <a:spLocks noGrp="1"/>
          </p:cNvSpPr>
          <p:nvPr>
            <p:ph type="title"/>
          </p:nvPr>
        </p:nvSpPr>
        <p:spPr/>
        <p:txBody>
          <a:bodyPr/>
          <a:lstStyle/>
          <a:p>
            <a:r>
              <a:rPr lang="en-AU" dirty="0"/>
              <a:t>What problem are we trying to solve?</a:t>
            </a:r>
          </a:p>
        </p:txBody>
      </p:sp>
      <p:sp>
        <p:nvSpPr>
          <p:cNvPr id="6" name="Content Placeholder 5">
            <a:extLst>
              <a:ext uri="{FF2B5EF4-FFF2-40B4-BE49-F238E27FC236}">
                <a16:creationId xmlns:a16="http://schemas.microsoft.com/office/drawing/2014/main" id="{D0FCAAF2-908B-D54C-F385-E7748CAAC634}"/>
              </a:ext>
            </a:extLst>
          </p:cNvPr>
          <p:cNvSpPr>
            <a:spLocks noGrp="1"/>
          </p:cNvSpPr>
          <p:nvPr>
            <p:ph idx="1"/>
          </p:nvPr>
        </p:nvSpPr>
        <p:spPr/>
        <p:txBody>
          <a:bodyPr>
            <a:normAutofit/>
          </a:bodyPr>
          <a:lstStyle/>
          <a:p>
            <a:pPr marL="0" indent="0" algn="ctr">
              <a:buNone/>
            </a:pPr>
            <a:r>
              <a:rPr lang="en-AU" sz="4400" b="1" dirty="0">
                <a:solidFill>
                  <a:srgbClr val="FF0000"/>
                </a:solidFill>
              </a:rPr>
              <a:t>Spoiler alert: it’s not about the students</a:t>
            </a:r>
          </a:p>
          <a:p>
            <a:pPr marL="0" indent="0">
              <a:buNone/>
            </a:pPr>
            <a:endParaRPr lang="en-AU" dirty="0"/>
          </a:p>
          <a:p>
            <a:pPr marL="0" indent="0" algn="ctr">
              <a:buNone/>
            </a:pPr>
            <a:r>
              <a:rPr lang="en-AU" sz="4800" b="1" dirty="0"/>
              <a:t>This is a question of health equity and the fundamental problem of disparate health outcomes.</a:t>
            </a:r>
          </a:p>
        </p:txBody>
      </p:sp>
    </p:spTree>
    <p:extLst>
      <p:ext uri="{BB962C8B-B14F-4D97-AF65-F5344CB8AC3E}">
        <p14:creationId xmlns:p14="http://schemas.microsoft.com/office/powerpoint/2010/main" val="2844936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D053DD-BBE8-D7EC-928C-3AE48C0B81A9}"/>
              </a:ext>
            </a:extLst>
          </p:cNvPr>
          <p:cNvSpPr>
            <a:spLocks noGrp="1"/>
          </p:cNvSpPr>
          <p:nvPr>
            <p:ph type="title"/>
          </p:nvPr>
        </p:nvSpPr>
        <p:spPr>
          <a:xfrm>
            <a:off x="468000" y="360000"/>
            <a:ext cx="11232000" cy="1332000"/>
          </a:xfrm>
        </p:spPr>
        <p:txBody>
          <a:bodyPr anchor="ctr">
            <a:normAutofit/>
          </a:bodyPr>
          <a:lstStyle/>
          <a:p>
            <a:r>
              <a:rPr lang="en-AU" dirty="0"/>
              <a:t>QUT Medical Program Admissions</a:t>
            </a:r>
          </a:p>
        </p:txBody>
      </p:sp>
      <p:graphicFrame>
        <p:nvGraphicFramePr>
          <p:cNvPr id="6" name="Content Placeholder 1">
            <a:extLst>
              <a:ext uri="{FF2B5EF4-FFF2-40B4-BE49-F238E27FC236}">
                <a16:creationId xmlns:a16="http://schemas.microsoft.com/office/drawing/2014/main" id="{AB2525E5-C8D6-78CB-C384-4E6830EE4D60}"/>
              </a:ext>
            </a:extLst>
          </p:cNvPr>
          <p:cNvGraphicFramePr>
            <a:graphicFrameLocks noGrp="1"/>
          </p:cNvGraphicFramePr>
          <p:nvPr>
            <p:ph idx="1"/>
            <p:extLst>
              <p:ext uri="{D42A27DB-BD31-4B8C-83A1-F6EECF244321}">
                <p14:modId xmlns:p14="http://schemas.microsoft.com/office/powerpoint/2010/main" val="4117319312"/>
              </p:ext>
            </p:extLst>
          </p:nvPr>
        </p:nvGraphicFramePr>
        <p:xfrm>
          <a:off x="199103" y="1452717"/>
          <a:ext cx="11739715" cy="4483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66514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1351A-8CEA-B62B-6FF1-6DE2FB669EC9}"/>
            </a:ext>
          </a:extLst>
        </p:cNvPr>
        <p:cNvGrpSpPr/>
        <p:nvPr/>
      </p:nvGrpSpPr>
      <p:grpSpPr>
        <a:xfrm>
          <a:off x="0" y="0"/>
          <a:ext cx="0" cy="0"/>
          <a:chOff x="0" y="0"/>
          <a:chExt cx="0" cy="0"/>
        </a:xfrm>
      </p:grpSpPr>
      <p:pic>
        <p:nvPicPr>
          <p:cNvPr id="1026" name="Picture 2" descr="The Foundations of Competency-Based Medical Education - Accreditation  Council for Graduate Medical Education">
            <a:extLst>
              <a:ext uri="{FF2B5EF4-FFF2-40B4-BE49-F238E27FC236}">
                <a16:creationId xmlns:a16="http://schemas.microsoft.com/office/drawing/2014/main" id="{12692C5F-F3C8-8CA3-60EA-82C5801C3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1" cy="60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46383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wo dice rolling in mid-air">
            <a:extLst>
              <a:ext uri="{FF2B5EF4-FFF2-40B4-BE49-F238E27FC236}">
                <a16:creationId xmlns:a16="http://schemas.microsoft.com/office/drawing/2014/main" id="{2A052A5E-04E8-F17E-A49E-EB2FBF877284}"/>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12192000" cy="6083559"/>
          </a:xfrm>
          <a:prstGeom prst="rect">
            <a:avLst/>
          </a:prstGeom>
          <a:solidFill>
            <a:schemeClr val="accent2"/>
          </a:solidFill>
        </p:spPr>
      </p:pic>
      <p:sp>
        <p:nvSpPr>
          <p:cNvPr id="3" name="Title 2">
            <a:extLst>
              <a:ext uri="{FF2B5EF4-FFF2-40B4-BE49-F238E27FC236}">
                <a16:creationId xmlns:a16="http://schemas.microsoft.com/office/drawing/2014/main" id="{E0D78128-C827-AA2A-E03A-AEA8923D52F0}"/>
              </a:ext>
            </a:extLst>
          </p:cNvPr>
          <p:cNvSpPr>
            <a:spLocks noGrp="1"/>
          </p:cNvSpPr>
          <p:nvPr>
            <p:ph type="title"/>
          </p:nvPr>
        </p:nvSpPr>
        <p:spPr/>
        <p:txBody>
          <a:bodyPr/>
          <a:lstStyle/>
          <a:p>
            <a:r>
              <a:rPr lang="en-US" dirty="0"/>
              <a:t>Where to from here?</a:t>
            </a:r>
          </a:p>
        </p:txBody>
      </p:sp>
    </p:spTree>
    <p:extLst>
      <p:ext uri="{BB962C8B-B14F-4D97-AF65-F5344CB8AC3E}">
        <p14:creationId xmlns:p14="http://schemas.microsoft.com/office/powerpoint/2010/main" val="3028576297"/>
      </p:ext>
    </p:extLst>
  </p:cSld>
  <p:clrMapOvr>
    <a:masterClrMapping/>
  </p:clrMapOvr>
  <p:transition spd="med">
    <p:fade/>
  </p:transition>
</p:sld>
</file>

<file path=ppt/theme/theme1.xml><?xml version="1.0" encoding="utf-8"?>
<a:theme xmlns:a="http://schemas.openxmlformats.org/drawingml/2006/main" name="QUT Theme">
  <a:themeElements>
    <a:clrScheme name="QUT Template">
      <a:dk1>
        <a:srgbClr val="000000"/>
      </a:dk1>
      <a:lt1>
        <a:sysClr val="window" lastClr="FFFFFF"/>
      </a:lt1>
      <a:dk2>
        <a:srgbClr val="00467F"/>
      </a:dk2>
      <a:lt2>
        <a:srgbClr val="E7E6E6"/>
      </a:lt2>
      <a:accent1>
        <a:srgbClr val="0070C0"/>
      </a:accent1>
      <a:accent2>
        <a:srgbClr val="00B0F0"/>
      </a:accent2>
      <a:accent3>
        <a:srgbClr val="F0CA4D"/>
      </a:accent3>
      <a:accent4>
        <a:srgbClr val="E37B40"/>
      </a:accent4>
      <a:accent5>
        <a:srgbClr val="DE5B49"/>
      </a:accent5>
      <a:accent6>
        <a:srgbClr val="00467F"/>
      </a:accent6>
      <a:hlink>
        <a:srgbClr val="0046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FEE71A4-893F-494C-AEE4-47BCF0E12DB4}" vid="{A22D86C2-7333-7740-BC92-8229053667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B0F88029305344B4EE7A456A7E05EA" ma:contentTypeVersion="3" ma:contentTypeDescription="Create a new document." ma:contentTypeScope="" ma:versionID="8ea06530a994c8ce9e2010c98b2671d6">
  <xsd:schema xmlns:xsd="http://www.w3.org/2001/XMLSchema" xmlns:xs="http://www.w3.org/2001/XMLSchema" xmlns:p="http://schemas.microsoft.com/office/2006/metadata/properties" xmlns:ns2="07ef76e7-57fb-44c7-add5-4a78842c8a06" targetNamespace="http://schemas.microsoft.com/office/2006/metadata/properties" ma:root="true" ma:fieldsID="f77b9a0e94cd3341cf36038ab10a1451" ns2:_="">
    <xsd:import namespace="07ef76e7-57fb-44c7-add5-4a78842c8a06"/>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ef76e7-57fb-44c7-add5-4a78842c8a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9F0A16-D915-4611-A39C-4796DEB1FB56}">
  <ds:schemaRefs>
    <ds:schemaRef ds:uri="http://purl.org/dc/dcmitype/"/>
    <ds:schemaRef ds:uri="http://schemas.microsoft.com/office/2006/documentManagement/types"/>
    <ds:schemaRef ds:uri="http://purl.org/dc/terms/"/>
    <ds:schemaRef ds:uri="http://schemas.openxmlformats.org/package/2006/metadata/core-properties"/>
    <ds:schemaRef ds:uri="http://purl.org/dc/elements/1.1/"/>
    <ds:schemaRef ds:uri="http://www.w3.org/XML/1998/namespace"/>
    <ds:schemaRef ds:uri="http://schemas.microsoft.com/office/infopath/2007/PartnerControls"/>
    <ds:schemaRef ds:uri="07ef76e7-57fb-44c7-add5-4a78842c8a06"/>
    <ds:schemaRef ds:uri="http://schemas.microsoft.com/office/2006/metadata/properties"/>
  </ds:schemaRefs>
</ds:datastoreItem>
</file>

<file path=customXml/itemProps2.xml><?xml version="1.0" encoding="utf-8"?>
<ds:datastoreItem xmlns:ds="http://schemas.openxmlformats.org/officeDocument/2006/customXml" ds:itemID="{5D20736A-7DCA-4606-8826-26B1ADA652DA}">
  <ds:schemaRefs>
    <ds:schemaRef ds:uri="http://schemas.microsoft.com/sharepoint/v3/contenttype/forms"/>
  </ds:schemaRefs>
</ds:datastoreItem>
</file>

<file path=customXml/itemProps3.xml><?xml version="1.0" encoding="utf-8"?>
<ds:datastoreItem xmlns:ds="http://schemas.openxmlformats.org/officeDocument/2006/customXml" ds:itemID="{AB8697C8-C04B-458D-BC2B-0FA8BFEC95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ef76e7-57fb-44c7-add5-4a78842c8a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QUT Theme</Template>
  <TotalTime>1099</TotalTime>
  <Words>416</Words>
  <Application>Microsoft Macintosh PowerPoint</Application>
  <PresentationFormat>Widescreen</PresentationFormat>
  <Paragraphs>63</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Helvetica Neue</vt:lpstr>
      <vt:lpstr>QUT Theme</vt:lpstr>
      <vt:lpstr>Medical School Admissions</vt:lpstr>
      <vt:lpstr>PowerPoint Presentation</vt:lpstr>
      <vt:lpstr>History of Medical School Admissions</vt:lpstr>
      <vt:lpstr>Medical School Admissions (Australia)</vt:lpstr>
      <vt:lpstr>But what are we looking for?</vt:lpstr>
      <vt:lpstr>What problem are we trying to solve?</vt:lpstr>
      <vt:lpstr>QUT Medical Program Admissions</vt:lpstr>
      <vt:lpstr>PowerPoint Presentation</vt:lpstr>
      <vt:lpstr>Where to from here?</vt:lpstr>
      <vt:lpstr>Medical School Admissions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Jen Williams</dc:creator>
  <cp:keywords/>
  <dc:description/>
  <cp:lastModifiedBy>Jen Williams</cp:lastModifiedBy>
  <cp:revision>8</cp:revision>
  <dcterms:created xsi:type="dcterms:W3CDTF">2025-05-11T04:34:50Z</dcterms:created>
  <dcterms:modified xsi:type="dcterms:W3CDTF">2025-05-11T22:54:46Z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0x010100CCB0F88029305344B4EE7A456A7E05EA</vt:lpwstr>
  </property>
</Properties>
</file>